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9144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702">
          <p15:clr>
            <a:srgbClr val="A4A3A4"/>
          </p15:clr>
        </p15:guide>
        <p15:guide id="2" pos="556">
          <p15:clr>
            <a:srgbClr val="A4A3A4"/>
          </p15:clr>
        </p15:guide>
      </p15:sldGuideLst>
    </p:ext>
    <p:ext uri="http://customooxmlschemas.google.com/">
      <go:slidesCustomData xmlns:go="http://customooxmlschemas.google.com/" r:id="rId38" roundtripDataSignature="AMtx7mh9Tv3YRE+f8lIBw4a3aqxCDjEk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1D42523-8974-4BEA-BBD6-420270413687}">
  <a:tblStyle styleId="{A1D42523-8974-4BEA-BBD6-42027041368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E60B192-CD49-4F75-A8B8-C1A95B23A904}"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B292CDE-8AEA-4F5C-9C2D-DDB37AB62E5D}"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02" orient="horz"/>
        <p:guide pos="55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Emma </a:t>
            </a:r>
            <a:endParaRPr/>
          </a:p>
        </p:txBody>
      </p:sp>
      <p:sp>
        <p:nvSpPr>
          <p:cNvPr id="166" name="Google Shape;16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173" name="Google Shape;17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Emma - PA2 servo driver =------= PC10 raspberry pi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Programming header</a:t>
            </a:r>
            <a:endParaRPr/>
          </a:p>
        </p:txBody>
      </p:sp>
      <p:sp>
        <p:nvSpPr>
          <p:cNvPr id="183" name="Google Shape;18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190" name="Google Shape;19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809f246a9_1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198" name="Google Shape;198;g11809f246a9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809f246a9_1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206" name="Google Shape;206;g11809f246a9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809f246a9_1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214" name="Google Shape;214;g11809f246a9_1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809f246a9_1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James</a:t>
            </a:r>
            <a:endParaRPr/>
          </a:p>
        </p:txBody>
      </p:sp>
      <p:sp>
        <p:nvSpPr>
          <p:cNvPr id="222" name="Google Shape;222;g11809f246a9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75e1c7f9d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Emma</a:t>
            </a:r>
            <a:endParaRPr/>
          </a:p>
        </p:txBody>
      </p:sp>
      <p:sp>
        <p:nvSpPr>
          <p:cNvPr id="230" name="Google Shape;230;g1175e1c7f9d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17ff96eee2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17ff96eee2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241" name="Google Shape;241;g117ff96eee2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17ff96eee2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17ff96eee2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250" name="Google Shape;250;g117ff96eee2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75e1c7f9d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Brian/Matthew/Emma (for each component)</a:t>
            </a:r>
            <a:endParaRPr/>
          </a:p>
        </p:txBody>
      </p:sp>
      <p:sp>
        <p:nvSpPr>
          <p:cNvPr id="262" name="Google Shape;262;g1175e1c7f9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809f52e96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271" name="Google Shape;271;g11809f52e96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7ff96eee2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17ff96eee2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Matthew Wen</a:t>
            </a:r>
            <a:endParaRPr/>
          </a:p>
        </p:txBody>
      </p:sp>
      <p:sp>
        <p:nvSpPr>
          <p:cNvPr id="281" name="Google Shape;281;g117ff96eee2_1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17ff96eee2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17ff96eee2_1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Matthew Wen</a:t>
            </a:r>
            <a:endParaRPr/>
          </a:p>
        </p:txBody>
      </p:sp>
      <p:sp>
        <p:nvSpPr>
          <p:cNvPr id="291" name="Google Shape;291;g117ff96eee2_1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Brian/Matt</a:t>
            </a:r>
            <a:endParaRPr/>
          </a:p>
          <a:p>
            <a:pPr indent="-317500" lvl="0" marL="457200" rtl="0" algn="l">
              <a:spcBef>
                <a:spcPts val="0"/>
              </a:spcBef>
              <a:spcAft>
                <a:spcPts val="0"/>
              </a:spcAft>
              <a:buSzPts val="1400"/>
              <a:buChar char="●"/>
            </a:pPr>
            <a:r>
              <a:rPr lang="en-US"/>
              <a:t>In this section, detail team progress with software development. List out the major modules for your team’s software. For each module, detail its status (Not yet started / In development / In testing / Completed)</a:t>
            </a:r>
            <a:endParaRPr/>
          </a:p>
        </p:txBody>
      </p:sp>
      <p:sp>
        <p:nvSpPr>
          <p:cNvPr id="301" name="Google Shape;301;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Everyone</a:t>
            </a:r>
            <a:endParaRPr/>
          </a:p>
        </p:txBody>
      </p:sp>
      <p:sp>
        <p:nvSpPr>
          <p:cNvPr id="309" name="Google Shape;30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Brian</a:t>
            </a:r>
            <a:endParaRPr/>
          </a:p>
        </p:txBody>
      </p:sp>
      <p:sp>
        <p:nvSpPr>
          <p:cNvPr id="110" name="Google Shape;11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Brian/Matthew/Emma (for each component)</a:t>
            </a:r>
            <a:endParaRPr/>
          </a:p>
        </p:txBody>
      </p:sp>
      <p:sp>
        <p:nvSpPr>
          <p:cNvPr id="118" name="Google Shape;11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809f52e96_2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809f52e96_2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11809f52e96_2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809f52e96_2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1809f52e96_2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11809f52e96_2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1809f52e96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1809f52e96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11809f52e96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809f52e96_2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809f52e96_2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An active buzzer </a:t>
            </a:r>
            <a:r>
              <a:rPr b="1" lang="en-US">
                <a:solidFill>
                  <a:srgbClr val="202124"/>
                </a:solidFill>
                <a:highlight>
                  <a:srgbClr val="FFFFFF"/>
                </a:highlight>
                <a:latin typeface="Roboto"/>
                <a:ea typeface="Roboto"/>
                <a:cs typeface="Roboto"/>
                <a:sym typeface="Roboto"/>
              </a:rPr>
              <a:t>generates the sound at a predefined frequency, so the tone cannot be adjusted</a:t>
            </a:r>
            <a:r>
              <a:rPr lang="en-US">
                <a:solidFill>
                  <a:srgbClr val="202124"/>
                </a:solidFill>
                <a:highlight>
                  <a:srgbClr val="FFFFFF"/>
                </a:highlight>
                <a:latin typeface="Roboto"/>
                <a:ea typeface="Roboto"/>
                <a:cs typeface="Roboto"/>
                <a:sym typeface="Roboto"/>
              </a:rPr>
              <a:t>.</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US">
                <a:solidFill>
                  <a:srgbClr val="202124"/>
                </a:solidFill>
                <a:highlight>
                  <a:srgbClr val="FFFFFF"/>
                </a:highlight>
                <a:latin typeface="Roboto"/>
                <a:ea typeface="Roboto"/>
                <a:cs typeface="Roboto"/>
                <a:sym typeface="Roboto"/>
              </a:rPr>
              <a:t>A passive buzzer needs to be driven by a PWM signal. By changing the PWM frequency, you can change the tone. </a:t>
            </a:r>
            <a:endParaRPr>
              <a:solidFill>
                <a:srgbClr val="202124"/>
              </a:solidFill>
              <a:highlight>
                <a:srgbClr val="FFFFFF"/>
              </a:highlight>
              <a:latin typeface="Roboto"/>
              <a:ea typeface="Roboto"/>
              <a:cs typeface="Roboto"/>
              <a:sym typeface="Roboto"/>
            </a:endParaRPr>
          </a:p>
        </p:txBody>
      </p:sp>
      <p:sp>
        <p:nvSpPr>
          <p:cNvPr id="157" name="Google Shape;157;g11809f52e96_2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8" name="Shape 18"/>
        <p:cNvGrpSpPr/>
        <p:nvPr/>
      </p:nvGrpSpPr>
      <p:grpSpPr>
        <a:xfrm>
          <a:off x="0" y="0"/>
          <a:ext cx="0" cy="0"/>
          <a:chOff x="0" y="0"/>
          <a:chExt cx="0" cy="0"/>
        </a:xfrm>
      </p:grpSpPr>
      <p:sp>
        <p:nvSpPr>
          <p:cNvPr id="19" name="Google Shape;19;p15"/>
          <p:cNvSpPr/>
          <p:nvPr/>
        </p:nvSpPr>
        <p:spPr>
          <a:xfrm>
            <a:off x="204260" y="5974797"/>
            <a:ext cx="2053467" cy="870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 name="Google Shape;20;p15"/>
          <p:cNvGrpSpPr/>
          <p:nvPr/>
        </p:nvGrpSpPr>
        <p:grpSpPr>
          <a:xfrm>
            <a:off x="-1" y="4390739"/>
            <a:ext cx="6039854" cy="1864377"/>
            <a:chOff x="-1" y="4390739"/>
            <a:chExt cx="5853723" cy="1864377"/>
          </a:xfrm>
        </p:grpSpPr>
        <p:sp>
          <p:nvSpPr>
            <p:cNvPr id="21" name="Google Shape;21;p15"/>
            <p:cNvSpPr/>
            <p:nvPr/>
          </p:nvSpPr>
          <p:spPr>
            <a:xfrm>
              <a:off x="-1" y="4390741"/>
              <a:ext cx="5853723" cy="1864375"/>
            </a:xfrm>
            <a:prstGeom prst="rect">
              <a:avLst/>
            </a:prstGeom>
            <a:solidFill>
              <a:srgbClr val="A3792C"/>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ines_7404.pdf" id="22" name="Google Shape;22;p15"/>
            <p:cNvPicPr preferRelativeResize="0"/>
            <p:nvPr/>
          </p:nvPicPr>
          <p:blipFill rotWithShape="1">
            <a:blip r:embed="rId2">
              <a:alphaModFix/>
            </a:blip>
            <a:srcRect b="0" l="0" r="2920" t="64595"/>
            <a:stretch/>
          </p:blipFill>
          <p:spPr>
            <a:xfrm>
              <a:off x="865" y="4390739"/>
              <a:ext cx="5852857" cy="1861539"/>
            </a:xfrm>
            <a:prstGeom prst="rect">
              <a:avLst/>
            </a:prstGeom>
            <a:solidFill>
              <a:srgbClr val="A3792C"/>
            </a:solidFill>
            <a:ln cap="flat" cmpd="sng" w="9525">
              <a:solidFill>
                <a:schemeClr val="accent1"/>
              </a:solidFill>
              <a:prstDash val="solid"/>
              <a:round/>
              <a:headEnd len="sm" w="sm" type="none"/>
              <a:tailEnd len="sm" w="sm" type="none"/>
            </a:ln>
          </p:spPr>
        </p:pic>
      </p:grpSp>
      <p:sp>
        <p:nvSpPr>
          <p:cNvPr id="23" name="Google Shape;23;p15"/>
          <p:cNvSpPr/>
          <p:nvPr/>
        </p:nvSpPr>
        <p:spPr>
          <a:xfrm>
            <a:off x="0" y="0"/>
            <a:ext cx="9144000" cy="10035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 name="Google Shape;24;p15"/>
          <p:cNvSpPr txBox="1"/>
          <p:nvPr>
            <p:ph type="title"/>
          </p:nvPr>
        </p:nvSpPr>
        <p:spPr>
          <a:xfrm>
            <a:off x="335475" y="4585792"/>
            <a:ext cx="4744901" cy="1655878"/>
          </a:xfrm>
          <a:prstGeom prst="rect">
            <a:avLst/>
          </a:prstGeom>
          <a:noFill/>
          <a:ln>
            <a:noFill/>
          </a:ln>
        </p:spPr>
        <p:txBody>
          <a:bodyPr anchorCtr="0" anchor="t" bIns="45700" lIns="91425" spcFirstLastPara="1" rIns="91425" wrap="square" tIns="45700">
            <a:noAutofit/>
          </a:bodyPr>
          <a:lstStyle>
            <a:lvl1pPr lvl="0" algn="l">
              <a:lnSpc>
                <a:spcPct val="91428"/>
              </a:lnSpc>
              <a:spcBef>
                <a:spcPts val="0"/>
              </a:spcBef>
              <a:spcAft>
                <a:spcPts val="0"/>
              </a:spcAft>
              <a:buClr>
                <a:srgbClr val="D19B23"/>
              </a:buClr>
              <a:buSzPts val="7000"/>
              <a:buFont typeface="Impact"/>
              <a:buNone/>
              <a:defRPr sz="7000" cap="none">
                <a:solidFill>
                  <a:srgbClr val="D19B2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5"/>
          <p:cNvSpPr txBox="1"/>
          <p:nvPr>
            <p:ph idx="1" type="body"/>
          </p:nvPr>
        </p:nvSpPr>
        <p:spPr>
          <a:xfrm>
            <a:off x="5747499" y="5623128"/>
            <a:ext cx="3112338" cy="31174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A3792C"/>
              </a:buClr>
              <a:buSzPts val="1400"/>
              <a:buFont typeface="Arial"/>
              <a:buNone/>
              <a:defRPr b="1" sz="1400">
                <a:solidFill>
                  <a:srgbClr val="A3792C"/>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15"/>
          <p:cNvSpPr txBox="1"/>
          <p:nvPr>
            <p:ph idx="2" type="body"/>
          </p:nvPr>
        </p:nvSpPr>
        <p:spPr>
          <a:xfrm>
            <a:off x="5747500" y="5918450"/>
            <a:ext cx="3112338" cy="33382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280"/>
              </a:spcBef>
              <a:spcAft>
                <a:spcPts val="0"/>
              </a:spcAft>
              <a:buClr>
                <a:srgbClr val="A3792C"/>
              </a:buClr>
              <a:buSzPts val="1400"/>
              <a:buFont typeface="Arial"/>
              <a:buNone/>
              <a:defRPr sz="1400">
                <a:solidFill>
                  <a:srgbClr val="A3792C"/>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15"/>
          <p:cNvSpPr txBox="1"/>
          <p:nvPr>
            <p:ph idx="10" type="dt"/>
          </p:nvPr>
        </p:nvSpPr>
        <p:spPr>
          <a:xfrm>
            <a:off x="5747498" y="6277181"/>
            <a:ext cx="3112591"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15"/>
          <p:cNvSpPr txBox="1"/>
          <p:nvPr>
            <p:ph idx="3" type="body"/>
          </p:nvPr>
        </p:nvSpPr>
        <p:spPr>
          <a:xfrm>
            <a:off x="5745085" y="4457139"/>
            <a:ext cx="3115004" cy="116598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595959"/>
              </a:buClr>
              <a:buSzPts val="3200"/>
              <a:buFont typeface="Impact"/>
              <a:buNone/>
              <a:defRPr sz="3200" cap="none">
                <a:solidFill>
                  <a:srgbClr val="595959"/>
                </a:solidFill>
                <a:latin typeface="Impact"/>
                <a:ea typeface="Impact"/>
                <a:cs typeface="Impact"/>
                <a:sym typeface="Impact"/>
              </a:defRPr>
            </a:lvl1pPr>
            <a:lvl2pPr indent="-228600" lvl="1" marL="914400" algn="l">
              <a:lnSpc>
                <a:spcPct val="90816"/>
              </a:lnSpc>
              <a:spcBef>
                <a:spcPts val="0"/>
              </a:spcBef>
              <a:spcAft>
                <a:spcPts val="0"/>
              </a:spcAft>
              <a:buClr>
                <a:srgbClr val="A3792C"/>
              </a:buClr>
              <a:buSzPts val="9800"/>
              <a:buFont typeface="Impact"/>
              <a:buNone/>
              <a:defRPr sz="9800" cap="none">
                <a:solidFill>
                  <a:srgbClr val="A3792C"/>
                </a:solidFill>
                <a:latin typeface="Impact"/>
                <a:ea typeface="Impact"/>
                <a:cs typeface="Impact"/>
                <a:sym typeface="Impact"/>
              </a:defRPr>
            </a:lvl2pPr>
            <a:lvl3pPr indent="-228600" lvl="2" marL="1371600" algn="l">
              <a:lnSpc>
                <a:spcPct val="100000"/>
              </a:lnSpc>
              <a:spcBef>
                <a:spcPts val="0"/>
              </a:spcBef>
              <a:spcAft>
                <a:spcPts val="0"/>
              </a:spcAft>
              <a:buClr>
                <a:srgbClr val="A5A5A5"/>
              </a:buClr>
              <a:buSzPts val="4000"/>
              <a:buFont typeface="Impact"/>
              <a:buNone/>
              <a:defRPr sz="4000" cap="none">
                <a:solidFill>
                  <a:srgbClr val="A5A5A5"/>
                </a:solidFill>
                <a:latin typeface="Impact"/>
                <a:ea typeface="Impact"/>
                <a:cs typeface="Impact"/>
                <a:sym typeface="Impact"/>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15"/>
          <p:cNvSpPr/>
          <p:nvPr>
            <p:ph idx="4" type="pic"/>
          </p:nvPr>
        </p:nvSpPr>
        <p:spPr>
          <a:xfrm>
            <a:off x="0" y="0"/>
            <a:ext cx="9144000" cy="4391025"/>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No Subtitle">
  <p:cSld name="Text Only No Subtitle">
    <p:spTree>
      <p:nvGrpSpPr>
        <p:cNvPr id="30" name="Shape 30"/>
        <p:cNvGrpSpPr/>
        <p:nvPr/>
      </p:nvGrpSpPr>
      <p:grpSpPr>
        <a:xfrm>
          <a:off x="0" y="0"/>
          <a:ext cx="0" cy="0"/>
          <a:chOff x="0" y="0"/>
          <a:chExt cx="0" cy="0"/>
        </a:xfrm>
      </p:grpSpPr>
      <p:sp>
        <p:nvSpPr>
          <p:cNvPr id="31" name="Google Shape;31;p16"/>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6"/>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16"/>
          <p:cNvSpPr txBox="1"/>
          <p:nvPr>
            <p:ph idx="1" type="body"/>
          </p:nvPr>
        </p:nvSpPr>
        <p:spPr>
          <a:xfrm>
            <a:off x="457200" y="1195137"/>
            <a:ext cx="8235949" cy="4739471"/>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4" name="Shape 34"/>
        <p:cNvGrpSpPr/>
        <p:nvPr/>
      </p:nvGrpSpPr>
      <p:grpSpPr>
        <a:xfrm>
          <a:off x="0" y="0"/>
          <a:ext cx="0" cy="0"/>
          <a:chOff x="0" y="0"/>
          <a:chExt cx="0" cy="0"/>
        </a:xfrm>
      </p:grpSpPr>
      <p:sp>
        <p:nvSpPr>
          <p:cNvPr id="35" name="Google Shape;35;p17"/>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7"/>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17"/>
          <p:cNvSpPr txBox="1"/>
          <p:nvPr>
            <p:ph idx="1" type="body"/>
          </p:nvPr>
        </p:nvSpPr>
        <p:spPr>
          <a:xfrm>
            <a:off x="457200" y="941895"/>
            <a:ext cx="8229600" cy="442912"/>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rgbClr val="E3AE24"/>
              </a:buClr>
              <a:buSzPts val="1800"/>
              <a:buFont typeface="Impact"/>
              <a:buNone/>
              <a:defRPr b="1" sz="1800" cap="none">
                <a:solidFill>
                  <a:srgbClr val="E3AE24"/>
                </a:solidFill>
                <a:latin typeface="Impact"/>
                <a:ea typeface="Impact"/>
                <a:cs typeface="Impact"/>
                <a:sym typeface="Impact"/>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8" name="Google Shape;38;p17"/>
          <p:cNvSpPr txBox="1"/>
          <p:nvPr>
            <p:ph idx="2" type="body"/>
          </p:nvPr>
        </p:nvSpPr>
        <p:spPr>
          <a:xfrm>
            <a:off x="457200" y="1608139"/>
            <a:ext cx="8235949" cy="4326469"/>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39" name="Google Shape;39;p17"/>
          <p:cNvCxnSpPr/>
          <p:nvPr/>
        </p:nvCxnSpPr>
        <p:spPr>
          <a:xfrm flipH="1" rot="10800000">
            <a:off x="13137" y="1271265"/>
            <a:ext cx="9130863" cy="17985"/>
          </a:xfrm>
          <a:prstGeom prst="straightConnector1">
            <a:avLst/>
          </a:prstGeom>
          <a:noFill/>
          <a:ln cap="flat" cmpd="sng" w="9525">
            <a:solidFill>
              <a:srgbClr val="7F7F7F"/>
            </a:solidFill>
            <a:prstDash val="dash"/>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0" name="Shape 40"/>
        <p:cNvGrpSpPr/>
        <p:nvPr/>
      </p:nvGrpSpPr>
      <p:grpSpPr>
        <a:xfrm>
          <a:off x="0" y="0"/>
          <a:ext cx="0" cy="0"/>
          <a:chOff x="0" y="0"/>
          <a:chExt cx="0" cy="0"/>
        </a:xfrm>
      </p:grpSpPr>
      <p:sp>
        <p:nvSpPr>
          <p:cNvPr id="41" name="Google Shape;41;p18"/>
          <p:cNvSpPr/>
          <p:nvPr/>
        </p:nvSpPr>
        <p:spPr>
          <a:xfrm>
            <a:off x="0" y="-1"/>
            <a:ext cx="9144000" cy="13316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2" name="Shape 42"/>
        <p:cNvGrpSpPr/>
        <p:nvPr/>
      </p:nvGrpSpPr>
      <p:grpSpPr>
        <a:xfrm>
          <a:off x="0" y="0"/>
          <a:ext cx="0" cy="0"/>
          <a:chOff x="0" y="0"/>
          <a:chExt cx="0" cy="0"/>
        </a:xfrm>
      </p:grpSpPr>
      <p:sp>
        <p:nvSpPr>
          <p:cNvPr id="43" name="Google Shape;43;p19"/>
          <p:cNvSpPr/>
          <p:nvPr/>
        </p:nvSpPr>
        <p:spPr>
          <a:xfrm>
            <a:off x="0" y="-1"/>
            <a:ext cx="9144000" cy="95451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 name="Google Shape;44;p19"/>
          <p:cNvSpPr/>
          <p:nvPr/>
        </p:nvSpPr>
        <p:spPr>
          <a:xfrm>
            <a:off x="204260" y="5974797"/>
            <a:ext cx="2053467" cy="87029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5" name="Google Shape;45;p19"/>
          <p:cNvGrpSpPr/>
          <p:nvPr/>
        </p:nvGrpSpPr>
        <p:grpSpPr>
          <a:xfrm>
            <a:off x="-13512" y="4147563"/>
            <a:ext cx="6975508" cy="2304038"/>
            <a:chOff x="-13512" y="4147563"/>
            <a:chExt cx="6975508" cy="2304038"/>
          </a:xfrm>
        </p:grpSpPr>
        <p:sp>
          <p:nvSpPr>
            <p:cNvPr id="46" name="Google Shape;46;p19"/>
            <p:cNvSpPr/>
            <p:nvPr/>
          </p:nvSpPr>
          <p:spPr>
            <a:xfrm>
              <a:off x="-13511" y="4147563"/>
              <a:ext cx="6975507" cy="2304038"/>
            </a:xfrm>
            <a:prstGeom prst="rect">
              <a:avLst/>
            </a:prstGeom>
            <a:solidFill>
              <a:srgbClr val="D19B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ines_30blk.pdf" id="47" name="Google Shape;47;p19"/>
            <p:cNvPicPr preferRelativeResize="0"/>
            <p:nvPr/>
          </p:nvPicPr>
          <p:blipFill rotWithShape="1">
            <a:blip r:embed="rId2">
              <a:alphaModFix/>
            </a:blip>
            <a:srcRect b="0" l="1525" r="22190" t="22542"/>
            <a:stretch/>
          </p:blipFill>
          <p:spPr>
            <a:xfrm>
              <a:off x="-13512" y="4147563"/>
              <a:ext cx="6975507" cy="2304038"/>
            </a:xfrm>
            <a:prstGeom prst="rect">
              <a:avLst/>
            </a:prstGeom>
            <a:noFill/>
            <a:ln>
              <a:noFill/>
            </a:ln>
          </p:spPr>
        </p:pic>
      </p:grpSp>
      <p:cxnSp>
        <p:nvCxnSpPr>
          <p:cNvPr id="48" name="Google Shape;48;p19"/>
          <p:cNvCxnSpPr/>
          <p:nvPr/>
        </p:nvCxnSpPr>
        <p:spPr>
          <a:xfrm>
            <a:off x="948976" y="5832568"/>
            <a:ext cx="5958973" cy="0"/>
          </a:xfrm>
          <a:prstGeom prst="straightConnector1">
            <a:avLst/>
          </a:prstGeom>
          <a:noFill/>
          <a:ln cap="flat" cmpd="sng" w="9525">
            <a:solidFill>
              <a:srgbClr val="FFFFFF"/>
            </a:solidFill>
            <a:prstDash val="dash"/>
            <a:round/>
            <a:headEnd len="sm" w="sm" type="none"/>
            <a:tailEnd len="sm" w="sm" type="none"/>
          </a:ln>
        </p:spPr>
      </p:cxnSp>
      <p:cxnSp>
        <p:nvCxnSpPr>
          <p:cNvPr id="49" name="Google Shape;49;p19"/>
          <p:cNvCxnSpPr/>
          <p:nvPr/>
        </p:nvCxnSpPr>
        <p:spPr>
          <a:xfrm>
            <a:off x="948976" y="6340619"/>
            <a:ext cx="5958973" cy="0"/>
          </a:xfrm>
          <a:prstGeom prst="straightConnector1">
            <a:avLst/>
          </a:prstGeom>
          <a:noFill/>
          <a:ln cap="flat" cmpd="sng" w="9525">
            <a:solidFill>
              <a:srgbClr val="FFFFFF"/>
            </a:solidFill>
            <a:prstDash val="dash"/>
            <a:round/>
            <a:headEnd len="sm" w="sm" type="none"/>
            <a:tailEnd len="sm" w="sm" type="none"/>
          </a:ln>
        </p:spPr>
      </p:cxnSp>
      <p:sp>
        <p:nvSpPr>
          <p:cNvPr id="50" name="Google Shape;50;p19"/>
          <p:cNvSpPr txBox="1"/>
          <p:nvPr/>
        </p:nvSpPr>
        <p:spPr>
          <a:xfrm>
            <a:off x="796576" y="4303767"/>
            <a:ext cx="6111373" cy="1143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4400"/>
              <a:buFont typeface="Calibri"/>
              <a:buNone/>
            </a:pPr>
            <a:r>
              <a:t/>
            </a:r>
            <a:endParaRPr sz="4400">
              <a:solidFill>
                <a:schemeClr val="lt1"/>
              </a:solidFill>
              <a:latin typeface="Impact"/>
              <a:ea typeface="Impact"/>
              <a:cs typeface="Impact"/>
              <a:sym typeface="Impact"/>
            </a:endParaRPr>
          </a:p>
        </p:txBody>
      </p:sp>
      <p:sp>
        <p:nvSpPr>
          <p:cNvPr id="51" name="Google Shape;51;p19"/>
          <p:cNvSpPr txBox="1"/>
          <p:nvPr>
            <p:ph type="title"/>
          </p:nvPr>
        </p:nvSpPr>
        <p:spPr>
          <a:xfrm>
            <a:off x="794282" y="4240779"/>
            <a:ext cx="6113667" cy="1591789"/>
          </a:xfrm>
          <a:prstGeom prst="rect">
            <a:avLst/>
          </a:prstGeom>
          <a:noFill/>
          <a:ln>
            <a:noFill/>
          </a:ln>
        </p:spPr>
        <p:txBody>
          <a:bodyPr anchorCtr="0" anchor="t" bIns="45700" lIns="91425" spcFirstLastPara="1" rIns="91425" wrap="square" tIns="45700">
            <a:noAutofit/>
          </a:bodyPr>
          <a:lstStyle>
            <a:lvl1pPr lvl="0" algn="l">
              <a:lnSpc>
                <a:spcPct val="80000"/>
              </a:lnSpc>
              <a:spcBef>
                <a:spcPts val="0"/>
              </a:spcBef>
              <a:spcAft>
                <a:spcPts val="0"/>
              </a:spcAft>
              <a:buClr>
                <a:srgbClr val="756C66"/>
              </a:buClr>
              <a:buSzPts val="6500"/>
              <a:buFont typeface="Impact"/>
              <a:buNone/>
              <a:defRPr sz="6500">
                <a:solidFill>
                  <a:srgbClr val="756C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9"/>
          <p:cNvSpPr txBox="1"/>
          <p:nvPr>
            <p:ph idx="1" type="body"/>
          </p:nvPr>
        </p:nvSpPr>
        <p:spPr>
          <a:xfrm>
            <a:off x="794282" y="5799368"/>
            <a:ext cx="6113667" cy="556817"/>
          </a:xfrm>
          <a:prstGeom prst="rect">
            <a:avLst/>
          </a:prstGeom>
          <a:noFill/>
          <a:ln>
            <a:noFill/>
          </a:ln>
        </p:spPr>
        <p:txBody>
          <a:bodyPr anchorCtr="0" anchor="t" bIns="45700" lIns="91425" spcFirstLastPara="1" rIns="91425" wrap="square" tIns="45700">
            <a:noAutofit/>
          </a:bodyPr>
          <a:lstStyle>
            <a:lvl1pPr indent="-228600" lvl="0" marL="457200" algn="l">
              <a:spcBef>
                <a:spcPts val="640"/>
              </a:spcBef>
              <a:spcAft>
                <a:spcPts val="0"/>
              </a:spcAft>
              <a:buClr>
                <a:schemeClr val="lt1"/>
              </a:buClr>
              <a:buSzPts val="3200"/>
              <a:buFont typeface="Impact"/>
              <a:buNone/>
              <a:defRPr sz="3200" cap="none">
                <a:solidFill>
                  <a:schemeClr val="lt1"/>
                </a:solidFill>
                <a:latin typeface="Impact"/>
                <a:ea typeface="Impact"/>
                <a:cs typeface="Impact"/>
                <a:sym typeface="Impact"/>
              </a:defRPr>
            </a:lvl1pPr>
            <a:lvl2pPr indent="-330200" lvl="1" marL="914400" algn="l">
              <a:spcBef>
                <a:spcPts val="320"/>
              </a:spcBef>
              <a:spcAft>
                <a:spcPts val="0"/>
              </a:spcAft>
              <a:buClr>
                <a:schemeClr val="dk1"/>
              </a:buClr>
              <a:buSzPts val="1600"/>
              <a:buChar char="•"/>
              <a:defRPr>
                <a:latin typeface="Impact"/>
                <a:ea typeface="Impact"/>
                <a:cs typeface="Impact"/>
                <a:sym typeface="Impact"/>
              </a:defRPr>
            </a:lvl2pPr>
            <a:lvl3pPr indent="-330200" lvl="2" marL="1371600" algn="l">
              <a:spcBef>
                <a:spcPts val="320"/>
              </a:spcBef>
              <a:spcAft>
                <a:spcPts val="0"/>
              </a:spcAft>
              <a:buClr>
                <a:schemeClr val="dk1"/>
              </a:buClr>
              <a:buSzPts val="1600"/>
              <a:buChar char="–"/>
              <a:defRPr>
                <a:latin typeface="Impact"/>
                <a:ea typeface="Impact"/>
                <a:cs typeface="Impact"/>
                <a:sym typeface="Impact"/>
              </a:defRPr>
            </a:lvl3pPr>
            <a:lvl4pPr indent="-330200" lvl="3" marL="1828800" algn="l">
              <a:spcBef>
                <a:spcPts val="320"/>
              </a:spcBef>
              <a:spcAft>
                <a:spcPts val="0"/>
              </a:spcAft>
              <a:buClr>
                <a:schemeClr val="dk1"/>
              </a:buClr>
              <a:buSzPts val="1600"/>
              <a:buChar char="•"/>
              <a:defRPr>
                <a:latin typeface="Impact"/>
                <a:ea typeface="Impact"/>
                <a:cs typeface="Impact"/>
                <a:sym typeface="Impact"/>
              </a:defRPr>
            </a:lvl4pPr>
            <a:lvl5pPr indent="-330200" lvl="4" marL="2286000" algn="l">
              <a:spcBef>
                <a:spcPts val="320"/>
              </a:spcBef>
              <a:spcAft>
                <a:spcPts val="0"/>
              </a:spcAft>
              <a:buClr>
                <a:schemeClr val="dk1"/>
              </a:buClr>
              <a:buSzPts val="1600"/>
              <a:buChar char="»"/>
              <a:defRPr>
                <a:latin typeface="Impact"/>
                <a:ea typeface="Impact"/>
                <a:cs typeface="Impact"/>
                <a:sym typeface="Impact"/>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descr="PU_sigtab.eps" id="53" name="Google Shape;53;p19"/>
          <p:cNvPicPr preferRelativeResize="0"/>
          <p:nvPr/>
        </p:nvPicPr>
        <p:blipFill rotWithShape="1">
          <a:blip r:embed="rId3">
            <a:alphaModFix/>
          </a:blip>
          <a:srcRect b="12554" l="0" r="0" t="-166"/>
          <a:stretch/>
        </p:blipFill>
        <p:spPr>
          <a:xfrm>
            <a:off x="7057556" y="-8411"/>
            <a:ext cx="1942418" cy="1021073"/>
          </a:xfrm>
          <a:prstGeom prst="rect">
            <a:avLst/>
          </a:prstGeom>
          <a:noFill/>
          <a:ln>
            <a:noFill/>
          </a:ln>
        </p:spPr>
      </p:pic>
      <p:sp>
        <p:nvSpPr>
          <p:cNvPr id="54" name="Google Shape;54;p19"/>
          <p:cNvSpPr/>
          <p:nvPr>
            <p:ph idx="2" type="pic"/>
          </p:nvPr>
        </p:nvSpPr>
        <p:spPr>
          <a:xfrm>
            <a:off x="-13512" y="-8411"/>
            <a:ext cx="6976288" cy="4156549"/>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icture">
  <p:cSld name="Text and Picture">
    <p:spTree>
      <p:nvGrpSpPr>
        <p:cNvPr id="55" name="Shape 55"/>
        <p:cNvGrpSpPr/>
        <p:nvPr/>
      </p:nvGrpSpPr>
      <p:grpSpPr>
        <a:xfrm>
          <a:off x="0" y="0"/>
          <a:ext cx="0" cy="0"/>
          <a:chOff x="0" y="0"/>
          <a:chExt cx="0" cy="0"/>
        </a:xfrm>
      </p:grpSpPr>
      <p:sp>
        <p:nvSpPr>
          <p:cNvPr id="56" name="Google Shape;56;p20"/>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20"/>
          <p:cNvSpPr txBox="1"/>
          <p:nvPr>
            <p:ph idx="1" type="body"/>
          </p:nvPr>
        </p:nvSpPr>
        <p:spPr>
          <a:xfrm>
            <a:off x="457200" y="1600201"/>
            <a:ext cx="3948530" cy="4342708"/>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Font typeface="Arial"/>
              <a:buNone/>
              <a:defRPr sz="1600"/>
            </a:lvl1pPr>
            <a:lvl2pPr indent="-330200" lvl="1" marL="914400" algn="l">
              <a:spcBef>
                <a:spcPts val="320"/>
              </a:spcBef>
              <a:spcAft>
                <a:spcPts val="0"/>
              </a:spcAft>
              <a:buClr>
                <a:schemeClr val="dk1"/>
              </a:buClr>
              <a:buSzPts val="1600"/>
              <a:buChar char="•"/>
              <a:defRPr sz="1600"/>
            </a:lvl2pPr>
            <a:lvl3pPr indent="-330200" lvl="2" marL="1371600" algn="l">
              <a:spcBef>
                <a:spcPts val="320"/>
              </a:spcBef>
              <a:spcAft>
                <a:spcPts val="0"/>
              </a:spcAft>
              <a:buClr>
                <a:schemeClr val="dk1"/>
              </a:buClr>
              <a:buSzPts val="1600"/>
              <a:buChar char="–"/>
              <a:defRPr sz="16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8" name="Google Shape;58;p20"/>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20"/>
          <p:cNvSpPr/>
          <p:nvPr>
            <p:ph idx="2" type="pic"/>
          </p:nvPr>
        </p:nvSpPr>
        <p:spPr>
          <a:xfrm>
            <a:off x="4671604" y="1600373"/>
            <a:ext cx="4015195" cy="4342542"/>
          </a:xfrm>
          <a:prstGeom prst="rect">
            <a:avLst/>
          </a:prstGeom>
          <a:noFill/>
          <a:ln>
            <a:noFill/>
          </a:ln>
        </p:spPr>
      </p:sp>
      <p:sp>
        <p:nvSpPr>
          <p:cNvPr id="60" name="Google Shape;60;p20"/>
          <p:cNvSpPr txBox="1"/>
          <p:nvPr>
            <p:ph idx="3" type="body"/>
          </p:nvPr>
        </p:nvSpPr>
        <p:spPr>
          <a:xfrm>
            <a:off x="457200" y="941895"/>
            <a:ext cx="8229600" cy="442912"/>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rgbClr val="E3AE24"/>
              </a:buClr>
              <a:buSzPts val="1800"/>
              <a:buFont typeface="Impact"/>
              <a:buNone/>
              <a:defRPr b="1" sz="1800" cap="none">
                <a:solidFill>
                  <a:srgbClr val="E3AE24"/>
                </a:solidFill>
                <a:latin typeface="Impact"/>
                <a:ea typeface="Impact"/>
                <a:cs typeface="Impact"/>
                <a:sym typeface="Impact"/>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cxnSp>
        <p:nvCxnSpPr>
          <p:cNvPr id="61" name="Google Shape;61;p20"/>
          <p:cNvCxnSpPr/>
          <p:nvPr/>
        </p:nvCxnSpPr>
        <p:spPr>
          <a:xfrm flipH="1" rot="10800000">
            <a:off x="13137" y="1271265"/>
            <a:ext cx="9130863" cy="17985"/>
          </a:xfrm>
          <a:prstGeom prst="straightConnector1">
            <a:avLst/>
          </a:prstGeom>
          <a:noFill/>
          <a:ln cap="flat" cmpd="sng" w="9525">
            <a:solidFill>
              <a:srgbClr val="7F7F7F"/>
            </a:solidFill>
            <a:prstDash val="dash"/>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2" name="Shape 62"/>
        <p:cNvGrpSpPr/>
        <p:nvPr/>
      </p:nvGrpSpPr>
      <p:grpSpPr>
        <a:xfrm>
          <a:off x="0" y="0"/>
          <a:ext cx="0" cy="0"/>
          <a:chOff x="0" y="0"/>
          <a:chExt cx="0" cy="0"/>
        </a:xfrm>
      </p:grpSpPr>
      <p:sp>
        <p:nvSpPr>
          <p:cNvPr id="63" name="Google Shape;63;p21"/>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21"/>
          <p:cNvSpPr txBox="1"/>
          <p:nvPr>
            <p:ph idx="1" type="body"/>
          </p:nvPr>
        </p:nvSpPr>
        <p:spPr>
          <a:xfrm>
            <a:off x="457200" y="1600201"/>
            <a:ext cx="3948530" cy="4334408"/>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Font typeface="Arial"/>
              <a:buNone/>
              <a:defRPr sz="1600"/>
            </a:lvl1pPr>
            <a:lvl2pPr indent="-330200" lvl="1" marL="914400" algn="l">
              <a:spcBef>
                <a:spcPts val="320"/>
              </a:spcBef>
              <a:spcAft>
                <a:spcPts val="0"/>
              </a:spcAft>
              <a:buClr>
                <a:schemeClr val="dk1"/>
              </a:buClr>
              <a:buSzPts val="1600"/>
              <a:buChar char="•"/>
              <a:defRPr sz="1600"/>
            </a:lvl2pPr>
            <a:lvl3pPr indent="-330200" lvl="2" marL="1371600" algn="l">
              <a:spcBef>
                <a:spcPts val="320"/>
              </a:spcBef>
              <a:spcAft>
                <a:spcPts val="0"/>
              </a:spcAft>
              <a:buClr>
                <a:schemeClr val="dk1"/>
              </a:buClr>
              <a:buSzPts val="1600"/>
              <a:buChar char="–"/>
              <a:defRPr sz="16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5" name="Google Shape;65;p21"/>
          <p:cNvSpPr txBox="1"/>
          <p:nvPr>
            <p:ph idx="2" type="body"/>
          </p:nvPr>
        </p:nvSpPr>
        <p:spPr>
          <a:xfrm>
            <a:off x="4648200" y="1600201"/>
            <a:ext cx="4038600" cy="4334408"/>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Font typeface="Arial"/>
              <a:buNone/>
              <a:defRPr sz="1600"/>
            </a:lvl1pPr>
            <a:lvl2pPr indent="-330200" lvl="1" marL="914400" algn="l">
              <a:spcBef>
                <a:spcPts val="320"/>
              </a:spcBef>
              <a:spcAft>
                <a:spcPts val="0"/>
              </a:spcAft>
              <a:buClr>
                <a:schemeClr val="dk1"/>
              </a:buClr>
              <a:buSzPts val="1600"/>
              <a:buChar char="•"/>
              <a:defRPr sz="1600"/>
            </a:lvl2pPr>
            <a:lvl3pPr indent="-330200" lvl="2" marL="1371600" algn="l">
              <a:spcBef>
                <a:spcPts val="320"/>
              </a:spcBef>
              <a:spcAft>
                <a:spcPts val="0"/>
              </a:spcAft>
              <a:buClr>
                <a:schemeClr val="dk1"/>
              </a:buClr>
              <a:buSzPts val="1600"/>
              <a:buChar char="–"/>
              <a:defRPr sz="16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6" name="Google Shape;66;p21"/>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21"/>
          <p:cNvSpPr txBox="1"/>
          <p:nvPr>
            <p:ph idx="3" type="body"/>
          </p:nvPr>
        </p:nvSpPr>
        <p:spPr>
          <a:xfrm>
            <a:off x="457200" y="941895"/>
            <a:ext cx="8229600" cy="442912"/>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rgbClr val="E3AE24"/>
              </a:buClr>
              <a:buSzPts val="1800"/>
              <a:buFont typeface="Impact"/>
              <a:buNone/>
              <a:defRPr b="1" sz="1800" cap="none">
                <a:solidFill>
                  <a:srgbClr val="E3AE24"/>
                </a:solidFill>
                <a:latin typeface="Impact"/>
                <a:ea typeface="Impact"/>
                <a:cs typeface="Impact"/>
                <a:sym typeface="Impact"/>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cxnSp>
        <p:nvCxnSpPr>
          <p:cNvPr id="68" name="Google Shape;68;p21"/>
          <p:cNvCxnSpPr/>
          <p:nvPr/>
        </p:nvCxnSpPr>
        <p:spPr>
          <a:xfrm flipH="1" rot="10800000">
            <a:off x="13137" y="1271265"/>
            <a:ext cx="9130863" cy="17985"/>
          </a:xfrm>
          <a:prstGeom prst="straightConnector1">
            <a:avLst/>
          </a:prstGeom>
          <a:noFill/>
          <a:ln cap="flat" cmpd="sng" w="9525">
            <a:solidFill>
              <a:srgbClr val="7F7F7F"/>
            </a:solidFill>
            <a:prstDash val="dash"/>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9" name="Shape 69"/>
        <p:cNvGrpSpPr/>
        <p:nvPr/>
      </p:nvGrpSpPr>
      <p:grpSpPr>
        <a:xfrm>
          <a:off x="0" y="0"/>
          <a:ext cx="0" cy="0"/>
          <a:chOff x="0" y="0"/>
          <a:chExt cx="0" cy="0"/>
        </a:xfrm>
      </p:grpSpPr>
      <p:sp>
        <p:nvSpPr>
          <p:cNvPr id="70" name="Google Shape;70;p22"/>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4400"/>
              <a:buFont typeface="Impac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22"/>
          <p:cNvSpPr txBox="1"/>
          <p:nvPr>
            <p:ph idx="1" type="body"/>
          </p:nvPr>
        </p:nvSpPr>
        <p:spPr>
          <a:xfrm>
            <a:off x="457200" y="1535113"/>
            <a:ext cx="39488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Font typeface="Arial"/>
              <a:buNone/>
              <a:defRPr b="1" sz="20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 name="Google Shape;72;p22"/>
          <p:cNvSpPr txBox="1"/>
          <p:nvPr>
            <p:ph idx="2" type="body"/>
          </p:nvPr>
        </p:nvSpPr>
        <p:spPr>
          <a:xfrm>
            <a:off x="457200" y="2174875"/>
            <a:ext cx="3948888" cy="3768033"/>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Font typeface="Arial"/>
              <a:buNone/>
              <a:defRPr sz="1600"/>
            </a:lvl1pPr>
            <a:lvl2pPr indent="-330200" lvl="1" marL="914400" algn="l">
              <a:spcBef>
                <a:spcPts val="320"/>
              </a:spcBef>
              <a:spcAft>
                <a:spcPts val="0"/>
              </a:spcAft>
              <a:buClr>
                <a:schemeClr val="dk1"/>
              </a:buClr>
              <a:buSzPts val="1600"/>
              <a:buChar char="•"/>
              <a:defRPr sz="1600"/>
            </a:lvl2pPr>
            <a:lvl3pPr indent="-330200" lvl="2" marL="1371600" algn="l">
              <a:spcBef>
                <a:spcPts val="320"/>
              </a:spcBef>
              <a:spcAft>
                <a:spcPts val="0"/>
              </a:spcAft>
              <a:buClr>
                <a:schemeClr val="dk1"/>
              </a:buClr>
              <a:buSzPts val="1600"/>
              <a:buChar char="–"/>
              <a:defRPr sz="16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3" name="Google Shape;73;p2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000"/>
              <a:buFont typeface="Arial"/>
              <a:buNone/>
              <a:defRPr b="1" sz="20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4" name="Google Shape;74;p22"/>
          <p:cNvSpPr txBox="1"/>
          <p:nvPr>
            <p:ph idx="4" type="body"/>
          </p:nvPr>
        </p:nvSpPr>
        <p:spPr>
          <a:xfrm>
            <a:off x="4645025" y="2174875"/>
            <a:ext cx="4041775" cy="3768033"/>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Clr>
                <a:schemeClr val="dk1"/>
              </a:buClr>
              <a:buSzPts val="1600"/>
              <a:buFont typeface="Arial"/>
              <a:buNone/>
              <a:defRPr sz="1600"/>
            </a:lvl1pPr>
            <a:lvl2pPr indent="-330200" lvl="1" marL="914400" algn="l">
              <a:spcBef>
                <a:spcPts val="320"/>
              </a:spcBef>
              <a:spcAft>
                <a:spcPts val="0"/>
              </a:spcAft>
              <a:buClr>
                <a:schemeClr val="dk1"/>
              </a:buClr>
              <a:buSzPts val="1600"/>
              <a:buChar char="•"/>
              <a:defRPr sz="1600"/>
            </a:lvl2pPr>
            <a:lvl3pPr indent="-330200" lvl="2" marL="1371600" algn="l">
              <a:spcBef>
                <a:spcPts val="320"/>
              </a:spcBef>
              <a:spcAft>
                <a:spcPts val="0"/>
              </a:spcAft>
              <a:buClr>
                <a:schemeClr val="dk1"/>
              </a:buClr>
              <a:buSzPts val="1600"/>
              <a:buChar char="–"/>
              <a:defRPr sz="16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5" name="Google Shape;75;p22"/>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22"/>
          <p:cNvSpPr txBox="1"/>
          <p:nvPr>
            <p:ph idx="5" type="body"/>
          </p:nvPr>
        </p:nvSpPr>
        <p:spPr>
          <a:xfrm>
            <a:off x="457200" y="941895"/>
            <a:ext cx="8229600" cy="442912"/>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rgbClr val="E3AE24"/>
              </a:buClr>
              <a:buSzPts val="1800"/>
              <a:buFont typeface="Impact"/>
              <a:buNone/>
              <a:defRPr b="1" sz="1800" cap="none">
                <a:solidFill>
                  <a:srgbClr val="E3AE24"/>
                </a:solidFill>
                <a:latin typeface="Impact"/>
                <a:ea typeface="Impact"/>
                <a:cs typeface="Impact"/>
                <a:sym typeface="Impact"/>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cxnSp>
        <p:nvCxnSpPr>
          <p:cNvPr id="77" name="Google Shape;77;p22"/>
          <p:cNvCxnSpPr/>
          <p:nvPr/>
        </p:nvCxnSpPr>
        <p:spPr>
          <a:xfrm flipH="1" rot="10800000">
            <a:off x="13137" y="1271265"/>
            <a:ext cx="9130863" cy="17985"/>
          </a:xfrm>
          <a:prstGeom prst="straightConnector1">
            <a:avLst/>
          </a:prstGeom>
          <a:noFill/>
          <a:ln cap="flat" cmpd="sng" w="9525">
            <a:solidFill>
              <a:srgbClr val="7F7F7F"/>
            </a:solidFill>
            <a:prstDash val="dash"/>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78" name="Shape 78"/>
        <p:cNvGrpSpPr/>
        <p:nvPr/>
      </p:nvGrpSpPr>
      <p:grpSpPr>
        <a:xfrm>
          <a:off x="0" y="0"/>
          <a:ext cx="0" cy="0"/>
          <a:chOff x="0" y="0"/>
          <a:chExt cx="0" cy="0"/>
        </a:xfrm>
      </p:grpSpPr>
      <p:sp>
        <p:nvSpPr>
          <p:cNvPr id="79" name="Google Shape;79;p23"/>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3"/>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23"/>
          <p:cNvSpPr txBox="1"/>
          <p:nvPr>
            <p:ph idx="1" type="body"/>
          </p:nvPr>
        </p:nvSpPr>
        <p:spPr>
          <a:xfrm>
            <a:off x="457200" y="941895"/>
            <a:ext cx="8229600" cy="442912"/>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Clr>
                <a:srgbClr val="E3AE24"/>
              </a:buClr>
              <a:buSzPts val="1800"/>
              <a:buFont typeface="Impact"/>
              <a:buNone/>
              <a:defRPr b="1" sz="1800" cap="none">
                <a:solidFill>
                  <a:srgbClr val="E3AE24"/>
                </a:solidFill>
                <a:latin typeface="Impact"/>
                <a:ea typeface="Impact"/>
                <a:cs typeface="Impact"/>
                <a:sym typeface="Impact"/>
              </a:defRPr>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cxnSp>
        <p:nvCxnSpPr>
          <p:cNvPr id="82" name="Google Shape;82;p23"/>
          <p:cNvCxnSpPr/>
          <p:nvPr/>
        </p:nvCxnSpPr>
        <p:spPr>
          <a:xfrm flipH="1" rot="10800000">
            <a:off x="13137" y="1271265"/>
            <a:ext cx="9130863" cy="17985"/>
          </a:xfrm>
          <a:prstGeom prst="straightConnector1">
            <a:avLst/>
          </a:prstGeom>
          <a:noFill/>
          <a:ln cap="flat" cmpd="sng" w="9525">
            <a:solidFill>
              <a:srgbClr val="7F7F7F"/>
            </a:solidFill>
            <a:prstDash val="dash"/>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descr="PU_sig132.tif" id="10" name="Google Shape;10;p14"/>
          <p:cNvSpPr/>
          <p:nvPr/>
        </p:nvSpPr>
        <p:spPr>
          <a:xfrm>
            <a:off x="457200" y="6075632"/>
            <a:ext cx="1523874" cy="479171"/>
          </a:xfrm>
          <a:prstGeom prst="rect">
            <a:avLst/>
          </a:prstGeom>
          <a:solidFill>
            <a:srgbClr val="FFFFFF"/>
          </a:solidFill>
          <a:ln>
            <a:noFill/>
          </a:ln>
        </p:spPr>
      </p:sp>
      <p:grpSp>
        <p:nvGrpSpPr>
          <p:cNvPr id="11" name="Google Shape;11;p14"/>
          <p:cNvGrpSpPr/>
          <p:nvPr/>
        </p:nvGrpSpPr>
        <p:grpSpPr>
          <a:xfrm>
            <a:off x="0" y="0"/>
            <a:ext cx="9157137" cy="915109"/>
            <a:chOff x="0" y="0"/>
            <a:chExt cx="9157137" cy="915109"/>
          </a:xfrm>
        </p:grpSpPr>
        <p:sp>
          <p:nvSpPr>
            <p:cNvPr id="12" name="Google Shape;12;p14"/>
            <p:cNvSpPr/>
            <p:nvPr/>
          </p:nvSpPr>
          <p:spPr>
            <a:xfrm>
              <a:off x="0" y="0"/>
              <a:ext cx="9144000" cy="915108"/>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2_lines_white.pdf" id="13" name="Google Shape;13;p14"/>
            <p:cNvPicPr preferRelativeResize="0"/>
            <p:nvPr/>
          </p:nvPicPr>
          <p:blipFill rotWithShape="1">
            <a:blip r:embed="rId1">
              <a:alphaModFix/>
            </a:blip>
            <a:srcRect b="48017" l="22581" r="22582" t="22581"/>
            <a:stretch/>
          </p:blipFill>
          <p:spPr>
            <a:xfrm>
              <a:off x="13137" y="1"/>
              <a:ext cx="9144000" cy="915108"/>
            </a:xfrm>
            <a:prstGeom prst="rect">
              <a:avLst/>
            </a:prstGeom>
            <a:noFill/>
            <a:ln>
              <a:noFill/>
            </a:ln>
          </p:spPr>
        </p:pic>
      </p:grpSp>
      <p:sp>
        <p:nvSpPr>
          <p:cNvPr id="14" name="Google Shape;14;p14"/>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4400"/>
              <a:buFont typeface="Impact"/>
              <a:buNone/>
              <a:defRPr b="0" i="0" sz="4400" u="none" cap="none" strike="noStrike">
                <a:solidFill>
                  <a:schemeClr val="lt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14"/>
          <p:cNvSpPr txBox="1"/>
          <p:nvPr>
            <p:ph idx="1" type="body"/>
          </p:nvPr>
        </p:nvSpPr>
        <p:spPr>
          <a:xfrm>
            <a:off x="457200" y="1721492"/>
            <a:ext cx="8235950" cy="4221416"/>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Merriweather Sans"/>
              <a:buChar char="–"/>
              <a:defRPr b="0" i="0" sz="16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14"/>
          <p:cNvSpPr txBox="1"/>
          <p:nvPr>
            <p:ph idx="12" type="sldNum"/>
          </p:nvPr>
        </p:nvSpPr>
        <p:spPr>
          <a:xfrm>
            <a:off x="655955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14"/>
          <p:cNvSpPr txBox="1"/>
          <p:nvPr/>
        </p:nvSpPr>
        <p:spPr>
          <a:xfrm>
            <a:off x="367130" y="1535528"/>
            <a:ext cx="83260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title"/>
          </p:nvPr>
        </p:nvSpPr>
        <p:spPr>
          <a:xfrm>
            <a:off x="0" y="4405443"/>
            <a:ext cx="6608618" cy="1864086"/>
          </a:xfrm>
          <a:prstGeom prst="rect">
            <a:avLst/>
          </a:prstGeom>
          <a:noFill/>
          <a:ln>
            <a:noFill/>
          </a:ln>
        </p:spPr>
        <p:txBody>
          <a:bodyPr anchorCtr="0" anchor="t" bIns="45700" lIns="91425" spcFirstLastPara="1" rIns="91425" wrap="square" tIns="45700">
            <a:noAutofit/>
          </a:bodyPr>
          <a:lstStyle/>
          <a:p>
            <a:pPr indent="0" lvl="0" marL="0" rtl="0" algn="l">
              <a:lnSpc>
                <a:spcPct val="133333"/>
              </a:lnSpc>
              <a:spcBef>
                <a:spcPts val="0"/>
              </a:spcBef>
              <a:spcAft>
                <a:spcPts val="0"/>
              </a:spcAft>
              <a:buClr>
                <a:srgbClr val="D19B23"/>
              </a:buClr>
              <a:buSzPts val="4800"/>
              <a:buFont typeface="Impact"/>
              <a:buNone/>
            </a:pPr>
            <a:r>
              <a:rPr lang="en-US" sz="4800"/>
              <a:t>ECE477 MIDTERM DESIGN REVIEW: TEAM 2</a:t>
            </a:r>
            <a:br>
              <a:rPr lang="en-US" sz="4800"/>
            </a:br>
            <a:endParaRPr sz="4800"/>
          </a:p>
        </p:txBody>
      </p:sp>
      <p:pic>
        <p:nvPicPr>
          <p:cNvPr descr="PU_sigtab.eps" id="89" name="Google Shape;89;p1"/>
          <p:cNvPicPr preferRelativeResize="0"/>
          <p:nvPr/>
        </p:nvPicPr>
        <p:blipFill rotWithShape="1">
          <a:blip r:embed="rId3">
            <a:alphaModFix/>
          </a:blip>
          <a:srcRect b="12554" l="0" r="0" t="-166"/>
          <a:stretch/>
        </p:blipFill>
        <p:spPr>
          <a:xfrm>
            <a:off x="7201582" y="5836927"/>
            <a:ext cx="1942418" cy="1021073"/>
          </a:xfrm>
          <a:prstGeom prst="rect">
            <a:avLst/>
          </a:prstGeom>
          <a:noFill/>
          <a:ln>
            <a:noFill/>
          </a:ln>
        </p:spPr>
      </p:pic>
      <p:pic>
        <p:nvPicPr>
          <p:cNvPr id="90" name="Google Shape;90;p1"/>
          <p:cNvPicPr preferRelativeResize="0"/>
          <p:nvPr/>
        </p:nvPicPr>
        <p:blipFill rotWithShape="1">
          <a:blip r:embed="rId4">
            <a:alphaModFix/>
          </a:blip>
          <a:srcRect b="35765" l="0" r="0" t="0"/>
          <a:stretch/>
        </p:blipFill>
        <p:spPr>
          <a:xfrm>
            <a:off x="0" y="0"/>
            <a:ext cx="9144000" cy="4405450"/>
          </a:xfrm>
          <a:prstGeom prst="rect">
            <a:avLst/>
          </a:prstGeom>
          <a:noFill/>
          <a:ln>
            <a:noFill/>
          </a:ln>
        </p:spPr>
      </p:pic>
      <p:pic>
        <p:nvPicPr>
          <p:cNvPr id="91" name="Google Shape;91;p1"/>
          <p:cNvPicPr preferRelativeResize="0"/>
          <p:nvPr/>
        </p:nvPicPr>
        <p:blipFill>
          <a:blip r:embed="rId5">
            <a:alphaModFix/>
          </a:blip>
          <a:stretch>
            <a:fillRect/>
          </a:stretch>
        </p:blipFill>
        <p:spPr>
          <a:xfrm>
            <a:off x="6044802" y="4188297"/>
            <a:ext cx="3036001" cy="1811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MAJOR COMPONENTS</a:t>
            </a:r>
            <a:endParaRPr/>
          </a:p>
        </p:txBody>
      </p:sp>
      <p:sp>
        <p:nvSpPr>
          <p:cNvPr id="169" name="Google Shape;169;p5"/>
          <p:cNvSpPr txBox="1"/>
          <p:nvPr>
            <p:ph idx="2" type="body"/>
          </p:nvPr>
        </p:nvSpPr>
        <p:spPr>
          <a:xfrm>
            <a:off x="362300" y="1373225"/>
            <a:ext cx="8693100" cy="5210400"/>
          </a:xfrm>
          <a:prstGeom prst="rect">
            <a:avLst/>
          </a:prstGeom>
          <a:solidFill>
            <a:schemeClr val="lt1"/>
          </a:solidFill>
          <a:ln>
            <a:noFill/>
          </a:ln>
        </p:spPr>
        <p:txBody>
          <a:bodyPr anchorCtr="0" anchor="t" bIns="45700" lIns="91425" spcFirstLastPara="1" rIns="91425" wrap="square" tIns="45700">
            <a:noAutofit/>
          </a:bodyPr>
          <a:lstStyle/>
          <a:p>
            <a:pPr indent="-177800" lvl="0" marL="0" rtl="0" algn="l">
              <a:spcBef>
                <a:spcPts val="0"/>
              </a:spcBef>
              <a:spcAft>
                <a:spcPts val="0"/>
              </a:spcAft>
              <a:buSzPts val="2800"/>
              <a:buChar char="•"/>
            </a:pPr>
            <a:r>
              <a:rPr lang="en-US" sz="2200"/>
              <a:t> Microcontroller (STM32F091RCT6)</a:t>
            </a:r>
            <a:endParaRPr sz="2200"/>
          </a:p>
          <a:p>
            <a:pPr indent="-349250" lvl="1" marL="742950" rtl="0" algn="l">
              <a:spcBef>
                <a:spcPts val="0"/>
              </a:spcBef>
              <a:spcAft>
                <a:spcPts val="0"/>
              </a:spcAft>
              <a:buSzPts val="2800"/>
              <a:buChar char="•"/>
            </a:pPr>
            <a:r>
              <a:rPr lang="en-US" sz="2200"/>
              <a:t>Operating Voltage 3.3V @ 120mA</a:t>
            </a:r>
            <a:endParaRPr sz="2200"/>
          </a:p>
          <a:p>
            <a:pPr indent="-311150" lvl="1" marL="742950" rtl="0" algn="l">
              <a:spcBef>
                <a:spcPts val="0"/>
              </a:spcBef>
              <a:spcAft>
                <a:spcPts val="0"/>
              </a:spcAft>
              <a:buSzPts val="2200"/>
              <a:buChar char="•"/>
            </a:pPr>
            <a:r>
              <a:rPr lang="en-US" sz="2200"/>
              <a:t>52 I/O pins</a:t>
            </a:r>
            <a:endParaRPr sz="2200"/>
          </a:p>
          <a:p>
            <a:pPr indent="-139700" lvl="0" marL="0" rtl="0" algn="l">
              <a:spcBef>
                <a:spcPts val="0"/>
              </a:spcBef>
              <a:spcAft>
                <a:spcPts val="0"/>
              </a:spcAft>
              <a:buSzPts val="2200"/>
              <a:buChar char="•"/>
            </a:pPr>
            <a:r>
              <a:rPr lang="en-US" sz="2200"/>
              <a:t> </a:t>
            </a:r>
            <a:r>
              <a:rPr lang="en-US" sz="2200"/>
              <a:t>Raspberry Pi</a:t>
            </a:r>
            <a:endParaRPr sz="2200"/>
          </a:p>
          <a:p>
            <a:pPr indent="-349250" lvl="1" marL="742950" rtl="0" algn="l">
              <a:spcBef>
                <a:spcPts val="0"/>
              </a:spcBef>
              <a:spcAft>
                <a:spcPts val="0"/>
              </a:spcAft>
              <a:buSzPts val="2800"/>
              <a:buChar char="•"/>
            </a:pPr>
            <a:r>
              <a:rPr lang="en-US" sz="2200"/>
              <a:t>Operating Voltage 5V @ 2A</a:t>
            </a:r>
            <a:endParaRPr sz="2200"/>
          </a:p>
          <a:p>
            <a:pPr indent="-177800" lvl="0" marL="0" rtl="0" algn="l">
              <a:spcBef>
                <a:spcPts val="0"/>
              </a:spcBef>
              <a:spcAft>
                <a:spcPts val="0"/>
              </a:spcAft>
              <a:buSzPts val="2800"/>
              <a:buChar char="•"/>
            </a:pPr>
            <a:r>
              <a:rPr lang="en-US" sz="2200"/>
              <a:t> 16-Channel Servo Driver</a:t>
            </a:r>
            <a:endParaRPr sz="2200"/>
          </a:p>
          <a:p>
            <a:pPr indent="-349250" lvl="1" marL="742950" rtl="0" algn="l">
              <a:spcBef>
                <a:spcPts val="0"/>
              </a:spcBef>
              <a:spcAft>
                <a:spcPts val="0"/>
              </a:spcAft>
              <a:buSzPts val="2800"/>
              <a:buChar char="•"/>
            </a:pPr>
            <a:r>
              <a:rPr lang="en-US" sz="2200"/>
              <a:t>Operating Voltage 7.5V with over-current protection </a:t>
            </a:r>
            <a:endParaRPr sz="2200"/>
          </a:p>
          <a:p>
            <a:pPr indent="-349250" lvl="1" marL="742950" rtl="0" algn="l">
              <a:spcBef>
                <a:spcPts val="0"/>
              </a:spcBef>
              <a:spcAft>
                <a:spcPts val="0"/>
              </a:spcAft>
              <a:buSzPts val="2800"/>
              <a:buChar char="•"/>
            </a:pPr>
            <a:r>
              <a:rPr lang="en-US" sz="2200"/>
              <a:t>Servos: ~3A stall current, 100mA no load current</a:t>
            </a:r>
            <a:endParaRPr sz="2200"/>
          </a:p>
          <a:p>
            <a:pPr indent="-139700" lvl="0" marL="0" rtl="0" algn="l">
              <a:spcBef>
                <a:spcPts val="0"/>
              </a:spcBef>
              <a:spcAft>
                <a:spcPts val="0"/>
              </a:spcAft>
              <a:buSzPts val="2200"/>
              <a:buChar char="•"/>
            </a:pPr>
            <a:r>
              <a:rPr lang="en-US" sz="2200"/>
              <a:t> Buzzer Module</a:t>
            </a:r>
            <a:endParaRPr sz="2200"/>
          </a:p>
          <a:p>
            <a:pPr indent="-311150" lvl="1" marL="742950" rtl="0" algn="l">
              <a:spcBef>
                <a:spcPts val="0"/>
              </a:spcBef>
              <a:spcAft>
                <a:spcPts val="0"/>
              </a:spcAft>
              <a:buSzPts val="2200"/>
              <a:buChar char="•"/>
            </a:pPr>
            <a:r>
              <a:rPr lang="en-US" sz="2200"/>
              <a:t>Operating Voltage 5V @ 100mA</a:t>
            </a:r>
            <a:endParaRPr sz="2200"/>
          </a:p>
          <a:p>
            <a:pPr indent="-139700" lvl="0" marL="0" rtl="0" algn="l">
              <a:spcBef>
                <a:spcPts val="0"/>
              </a:spcBef>
              <a:spcAft>
                <a:spcPts val="0"/>
              </a:spcAft>
              <a:buSzPts val="2200"/>
              <a:buChar char="•"/>
            </a:pPr>
            <a:r>
              <a:rPr lang="en-US" sz="2200"/>
              <a:t> Wall Power supply</a:t>
            </a:r>
            <a:endParaRPr sz="2200"/>
          </a:p>
          <a:p>
            <a:pPr indent="-311150" lvl="1" marL="742950" rtl="0" algn="l">
              <a:spcBef>
                <a:spcPts val="0"/>
              </a:spcBef>
              <a:spcAft>
                <a:spcPts val="0"/>
              </a:spcAft>
              <a:buSzPts val="2200"/>
              <a:buChar char="•"/>
            </a:pPr>
            <a:r>
              <a:rPr lang="en-US" sz="2200"/>
              <a:t>7.5 V, max 7A</a:t>
            </a:r>
            <a:endParaRPr sz="2200"/>
          </a:p>
          <a:p>
            <a:pPr indent="-139700" lvl="0" marL="0" rtl="0" algn="l">
              <a:spcBef>
                <a:spcPts val="0"/>
              </a:spcBef>
              <a:spcAft>
                <a:spcPts val="0"/>
              </a:spcAft>
              <a:buSzPts val="2200"/>
              <a:buChar char="•"/>
            </a:pPr>
            <a:r>
              <a:rPr lang="en-US" sz="2200"/>
              <a:t> DC to DC converters (2) </a:t>
            </a:r>
            <a:endParaRPr sz="2200"/>
          </a:p>
          <a:p>
            <a:pPr indent="-311150" lvl="1" marL="742950" rtl="0" algn="l">
              <a:spcBef>
                <a:spcPts val="0"/>
              </a:spcBef>
              <a:spcAft>
                <a:spcPts val="0"/>
              </a:spcAft>
              <a:buSzPts val="2200"/>
              <a:buChar char="•"/>
            </a:pPr>
            <a:r>
              <a:rPr lang="en-US" sz="2200"/>
              <a:t>7.5V to 3.3V and 7.5V to 5V</a:t>
            </a:r>
            <a:endParaRPr sz="2200"/>
          </a:p>
        </p:txBody>
      </p:sp>
      <p:sp>
        <p:nvSpPr>
          <p:cNvPr id="170" name="Google Shape;170;p5"/>
          <p:cNvSpPr txBox="1"/>
          <p:nvPr/>
        </p:nvSpPr>
        <p:spPr>
          <a:xfrm>
            <a:off x="0" y="6935625"/>
            <a:ext cx="8693100" cy="2893800"/>
          </a:xfrm>
          <a:prstGeom prst="rect">
            <a:avLst/>
          </a:prstGeom>
          <a:noFill/>
          <a:ln>
            <a:noFill/>
          </a:ln>
        </p:spPr>
        <p:txBody>
          <a:bodyPr anchorCtr="0" anchor="t" bIns="91425" lIns="91425" spcFirstLastPara="1" rIns="91425" wrap="square" tIns="91425">
            <a:spAutoFit/>
          </a:bodyPr>
          <a:lstStyle/>
          <a:p>
            <a:pPr indent="-285750" lvl="0" marL="285750" rtl="0" algn="l">
              <a:spcBef>
                <a:spcPts val="0"/>
              </a:spcBef>
              <a:spcAft>
                <a:spcPts val="0"/>
              </a:spcAft>
              <a:buClr>
                <a:srgbClr val="FF0000"/>
              </a:buClr>
              <a:buSzPts val="2200"/>
              <a:buChar char="•"/>
            </a:pPr>
            <a:r>
              <a:rPr i="1" lang="en-US" sz="2200">
                <a:solidFill>
                  <a:srgbClr val="FF0000"/>
                </a:solidFill>
              </a:rPr>
              <a:t>Choose the major (electrical) components being utilized by your design. For each component, provide a brief description of what it is, relevant specifications, and what it will do. Examples of major components include the microcontroller, motors, wireless interfaces, power converters and regulators. Examples of relevant specifications include operating speed (uC), number of I/O (uC), stall current (motors), operating voltage, and expected current consumption</a:t>
            </a:r>
            <a:endParaRPr sz="1600">
              <a:solidFill>
                <a:schemeClr val="dk1"/>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PACKAGING DESIGN</a:t>
            </a:r>
            <a:endParaRPr/>
          </a:p>
        </p:txBody>
      </p:sp>
      <p:sp>
        <p:nvSpPr>
          <p:cNvPr id="176" name="Google Shape;176;p7"/>
          <p:cNvSpPr txBox="1"/>
          <p:nvPr>
            <p:ph idx="2" type="body"/>
          </p:nvPr>
        </p:nvSpPr>
        <p:spPr>
          <a:xfrm>
            <a:off x="9711525" y="1064225"/>
            <a:ext cx="3011400" cy="530700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rgbClr val="FF0000"/>
              </a:buClr>
              <a:buSzPts val="2200"/>
              <a:buFont typeface="Arial"/>
              <a:buChar char="•"/>
            </a:pPr>
            <a:r>
              <a:rPr i="1" lang="en-US" sz="2200">
                <a:solidFill>
                  <a:srgbClr val="FF0000"/>
                </a:solidFill>
                <a:latin typeface="Arial"/>
                <a:ea typeface="Arial"/>
                <a:cs typeface="Arial"/>
                <a:sym typeface="Arial"/>
              </a:rPr>
              <a:t>Include one or more images of your packaging design here. Include relevant dimensions and how you are planning to manufacture your product packaging.</a:t>
            </a:r>
            <a:endParaRPr/>
          </a:p>
        </p:txBody>
      </p:sp>
      <p:pic>
        <p:nvPicPr>
          <p:cNvPr id="177" name="Google Shape;177;p7"/>
          <p:cNvPicPr preferRelativeResize="0"/>
          <p:nvPr/>
        </p:nvPicPr>
        <p:blipFill>
          <a:blip r:embed="rId3">
            <a:alphaModFix/>
          </a:blip>
          <a:stretch>
            <a:fillRect/>
          </a:stretch>
        </p:blipFill>
        <p:spPr>
          <a:xfrm>
            <a:off x="4773250" y="1676551"/>
            <a:ext cx="3071134" cy="2556900"/>
          </a:xfrm>
          <a:prstGeom prst="rect">
            <a:avLst/>
          </a:prstGeom>
          <a:noFill/>
          <a:ln>
            <a:noFill/>
          </a:ln>
        </p:spPr>
      </p:pic>
      <p:sp>
        <p:nvSpPr>
          <p:cNvPr id="178" name="Google Shape;178;p7"/>
          <p:cNvSpPr/>
          <p:nvPr/>
        </p:nvSpPr>
        <p:spPr>
          <a:xfrm>
            <a:off x="298325" y="5968325"/>
            <a:ext cx="1783200" cy="88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79" name="Google Shape;179;p7"/>
          <p:cNvGraphicFramePr/>
          <p:nvPr/>
        </p:nvGraphicFramePr>
        <p:xfrm>
          <a:off x="457200" y="4438600"/>
          <a:ext cx="3000000" cy="3000000"/>
        </p:xfrm>
        <a:graphic>
          <a:graphicData uri="http://schemas.openxmlformats.org/drawingml/2006/table">
            <a:tbl>
              <a:tblPr>
                <a:noFill/>
                <a:tableStyleId>{1E60B192-CD49-4F75-A8B8-C1A95B23A904}</a:tableStyleId>
              </a:tblPr>
              <a:tblGrid>
                <a:gridCol w="1671200"/>
                <a:gridCol w="1671200"/>
                <a:gridCol w="1671200"/>
                <a:gridCol w="1671200"/>
                <a:gridCol w="1671200"/>
              </a:tblGrid>
              <a:tr h="459900">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Material</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Tools Required</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Weight</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Cost</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200">
                          <a:latin typeface="Times New Roman"/>
                          <a:ea typeface="Times New Roman"/>
                          <a:cs typeface="Times New Roman"/>
                          <a:sym typeface="Times New Roman"/>
                        </a:rPr>
                        <a:t>Dimensions</a:t>
                      </a:r>
                      <a:endParaRPr b="1" sz="1200">
                        <a:latin typeface="Times New Roman"/>
                        <a:ea typeface="Times New Roman"/>
                        <a:cs typeface="Times New Roman"/>
                        <a:sym typeface="Times New Roman"/>
                      </a:endParaRPr>
                    </a:p>
                  </a:txBody>
                  <a:tcPr marT="63500" marB="63500" marR="63500" marL="63500"/>
                </a:tc>
              </a:tr>
              <a:tr h="730150">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PC-Max (3D Print)</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3D Printer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232g</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13 x 10 x 8 cm</a:t>
                      </a:r>
                      <a:endParaRPr sz="1200">
                        <a:latin typeface="Times New Roman"/>
                        <a:ea typeface="Times New Roman"/>
                        <a:cs typeface="Times New Roman"/>
                        <a:sym typeface="Times New Roman"/>
                      </a:endParaRPr>
                    </a:p>
                  </a:txBody>
                  <a:tcPr marT="63500" marB="63500" marR="63500" marL="63500"/>
                </a:tc>
              </a:tr>
              <a:tr h="459900">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Bolts/Spacers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Drill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4g</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N/A</a:t>
                      </a:r>
                      <a:endParaRPr sz="1200">
                        <a:latin typeface="Times New Roman"/>
                        <a:ea typeface="Times New Roman"/>
                        <a:cs typeface="Times New Roman"/>
                        <a:sym typeface="Times New Roman"/>
                      </a:endParaRPr>
                    </a:p>
                  </a:txBody>
                  <a:tcPr marT="63500" marB="63500" marR="63500" marL="63500"/>
                </a:tc>
              </a:tr>
              <a:tr h="459900">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Nuts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NA</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4g</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N/A</a:t>
                      </a:r>
                      <a:endParaRPr sz="1200">
                        <a:latin typeface="Times New Roman"/>
                        <a:ea typeface="Times New Roman"/>
                        <a:cs typeface="Times New Roman"/>
                        <a:sym typeface="Times New Roman"/>
                      </a:endParaRPr>
                    </a:p>
                  </a:txBody>
                  <a:tcPr marT="63500" marB="63500" marR="63500" marL="63500"/>
                </a:tc>
              </a:tr>
            </a:tbl>
          </a:graphicData>
        </a:graphic>
      </p:graphicFrame>
      <p:pic>
        <p:nvPicPr>
          <p:cNvPr id="180" name="Google Shape;180;p7"/>
          <p:cNvPicPr preferRelativeResize="0"/>
          <p:nvPr/>
        </p:nvPicPr>
        <p:blipFill rotWithShape="1">
          <a:blip r:embed="rId4">
            <a:alphaModFix/>
          </a:blip>
          <a:srcRect b="29855" l="5218" r="15479" t="10765"/>
          <a:stretch/>
        </p:blipFill>
        <p:spPr>
          <a:xfrm>
            <a:off x="1068675" y="1334901"/>
            <a:ext cx="3385734" cy="2986850"/>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ELECTRICAL SCHEMATIC</a:t>
            </a:r>
            <a:endParaRPr/>
          </a:p>
        </p:txBody>
      </p:sp>
      <p:sp>
        <p:nvSpPr>
          <p:cNvPr id="186" name="Google Shape;186;p8"/>
          <p:cNvSpPr txBox="1"/>
          <p:nvPr>
            <p:ph idx="1" type="body"/>
          </p:nvPr>
        </p:nvSpPr>
        <p:spPr>
          <a:xfrm>
            <a:off x="457200" y="924643"/>
            <a:ext cx="8229600" cy="4429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t/>
            </a:r>
            <a:endParaRPr sz="2400"/>
          </a:p>
        </p:txBody>
      </p:sp>
      <p:pic>
        <p:nvPicPr>
          <p:cNvPr id="187" name="Google Shape;187;p8"/>
          <p:cNvPicPr preferRelativeResize="0"/>
          <p:nvPr/>
        </p:nvPicPr>
        <p:blipFill>
          <a:blip r:embed="rId3">
            <a:alphaModFix/>
          </a:blip>
          <a:stretch>
            <a:fillRect/>
          </a:stretch>
        </p:blipFill>
        <p:spPr>
          <a:xfrm>
            <a:off x="0" y="924650"/>
            <a:ext cx="9144003" cy="5933350"/>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PCB LAYOUT</a:t>
            </a:r>
            <a:endParaRPr/>
          </a:p>
        </p:txBody>
      </p:sp>
      <p:sp>
        <p:nvSpPr>
          <p:cNvPr id="193" name="Google Shape;193;p9"/>
          <p:cNvSpPr txBox="1"/>
          <p:nvPr>
            <p:ph idx="1" type="body"/>
          </p:nvPr>
        </p:nvSpPr>
        <p:spPr>
          <a:xfrm>
            <a:off x="457200" y="924643"/>
            <a:ext cx="8229600" cy="4429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Overall Layout</a:t>
            </a:r>
            <a:endParaRPr sz="2400"/>
          </a:p>
        </p:txBody>
      </p:sp>
      <p:pic>
        <p:nvPicPr>
          <p:cNvPr id="194" name="Google Shape;194;p9"/>
          <p:cNvPicPr preferRelativeResize="0"/>
          <p:nvPr/>
        </p:nvPicPr>
        <p:blipFill>
          <a:blip r:embed="rId3">
            <a:alphaModFix/>
          </a:blip>
          <a:stretch>
            <a:fillRect/>
          </a:stretch>
        </p:blipFill>
        <p:spPr>
          <a:xfrm>
            <a:off x="2023881" y="1519955"/>
            <a:ext cx="5096239" cy="5185646"/>
          </a:xfrm>
          <a:prstGeom prst="rect">
            <a:avLst/>
          </a:prstGeom>
          <a:noFill/>
          <a:ln>
            <a:noFill/>
          </a:ln>
        </p:spPr>
      </p:pic>
      <p:sp>
        <p:nvSpPr>
          <p:cNvPr id="195" name="Google Shape;195;p9"/>
          <p:cNvSpPr/>
          <p:nvPr/>
        </p:nvSpPr>
        <p:spPr>
          <a:xfrm>
            <a:off x="304500" y="5838575"/>
            <a:ext cx="17193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11809f246a9_1_1"/>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PCB LAYOUT</a:t>
            </a:r>
            <a:endParaRPr/>
          </a:p>
        </p:txBody>
      </p:sp>
      <p:sp>
        <p:nvSpPr>
          <p:cNvPr id="201" name="Google Shape;201;g11809f246a9_1_1"/>
          <p:cNvSpPr txBox="1"/>
          <p:nvPr>
            <p:ph idx="1" type="body"/>
          </p:nvPr>
        </p:nvSpPr>
        <p:spPr>
          <a:xfrm>
            <a:off x="457200" y="924643"/>
            <a:ext cx="8229600" cy="44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Overall </a:t>
            </a:r>
            <a:r>
              <a:rPr lang="en-US" sz="2400"/>
              <a:t>Layout (No Fill)</a:t>
            </a:r>
            <a:endParaRPr sz="2400"/>
          </a:p>
        </p:txBody>
      </p:sp>
      <p:pic>
        <p:nvPicPr>
          <p:cNvPr id="202" name="Google Shape;202;g11809f246a9_1_1"/>
          <p:cNvPicPr preferRelativeResize="0"/>
          <p:nvPr/>
        </p:nvPicPr>
        <p:blipFill>
          <a:blip r:embed="rId3">
            <a:alphaModFix/>
          </a:blip>
          <a:stretch>
            <a:fillRect/>
          </a:stretch>
        </p:blipFill>
        <p:spPr>
          <a:xfrm>
            <a:off x="2083114" y="1519843"/>
            <a:ext cx="4977772" cy="5185757"/>
          </a:xfrm>
          <a:prstGeom prst="rect">
            <a:avLst/>
          </a:prstGeom>
          <a:noFill/>
          <a:ln>
            <a:noFill/>
          </a:ln>
        </p:spPr>
      </p:pic>
      <p:sp>
        <p:nvSpPr>
          <p:cNvPr id="203" name="Google Shape;203;g11809f246a9_1_1"/>
          <p:cNvSpPr/>
          <p:nvPr/>
        </p:nvSpPr>
        <p:spPr>
          <a:xfrm>
            <a:off x="304500" y="5838575"/>
            <a:ext cx="17832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11809f246a9_1_7"/>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PCB LAYOUT</a:t>
            </a:r>
            <a:endParaRPr/>
          </a:p>
        </p:txBody>
      </p:sp>
      <p:sp>
        <p:nvSpPr>
          <p:cNvPr id="209" name="Google Shape;209;g11809f246a9_1_7"/>
          <p:cNvSpPr txBox="1"/>
          <p:nvPr>
            <p:ph idx="1" type="body"/>
          </p:nvPr>
        </p:nvSpPr>
        <p:spPr>
          <a:xfrm>
            <a:off x="457200" y="924643"/>
            <a:ext cx="8229600" cy="44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Top Layer (GND)</a:t>
            </a:r>
            <a:endParaRPr sz="2400"/>
          </a:p>
        </p:txBody>
      </p:sp>
      <p:pic>
        <p:nvPicPr>
          <p:cNvPr id="210" name="Google Shape;210;g11809f246a9_1_7"/>
          <p:cNvPicPr preferRelativeResize="0"/>
          <p:nvPr/>
        </p:nvPicPr>
        <p:blipFill>
          <a:blip r:embed="rId3">
            <a:alphaModFix/>
          </a:blip>
          <a:stretch>
            <a:fillRect/>
          </a:stretch>
        </p:blipFill>
        <p:spPr>
          <a:xfrm>
            <a:off x="2042020" y="1519843"/>
            <a:ext cx="5059960" cy="5185760"/>
          </a:xfrm>
          <a:prstGeom prst="rect">
            <a:avLst/>
          </a:prstGeom>
          <a:noFill/>
          <a:ln>
            <a:noFill/>
          </a:ln>
        </p:spPr>
      </p:pic>
      <p:sp>
        <p:nvSpPr>
          <p:cNvPr id="211" name="Google Shape;211;g11809f246a9_1_7"/>
          <p:cNvSpPr/>
          <p:nvPr/>
        </p:nvSpPr>
        <p:spPr>
          <a:xfrm>
            <a:off x="304500" y="5838575"/>
            <a:ext cx="17376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1809f246a9_1_16"/>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PCB LAYOUT</a:t>
            </a:r>
            <a:endParaRPr/>
          </a:p>
        </p:txBody>
      </p:sp>
      <p:sp>
        <p:nvSpPr>
          <p:cNvPr id="217" name="Google Shape;217;g11809f246a9_1_16"/>
          <p:cNvSpPr txBox="1"/>
          <p:nvPr>
            <p:ph idx="1" type="body"/>
          </p:nvPr>
        </p:nvSpPr>
        <p:spPr>
          <a:xfrm>
            <a:off x="457200" y="924643"/>
            <a:ext cx="8229600" cy="44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BottomLayer (VDD)</a:t>
            </a:r>
            <a:endParaRPr sz="2400"/>
          </a:p>
        </p:txBody>
      </p:sp>
      <p:pic>
        <p:nvPicPr>
          <p:cNvPr id="218" name="Google Shape;218;g11809f246a9_1_16"/>
          <p:cNvPicPr preferRelativeResize="0"/>
          <p:nvPr/>
        </p:nvPicPr>
        <p:blipFill>
          <a:blip r:embed="rId3">
            <a:alphaModFix/>
          </a:blip>
          <a:stretch>
            <a:fillRect/>
          </a:stretch>
        </p:blipFill>
        <p:spPr>
          <a:xfrm>
            <a:off x="2093973" y="1519843"/>
            <a:ext cx="4956054" cy="5185759"/>
          </a:xfrm>
          <a:prstGeom prst="rect">
            <a:avLst/>
          </a:prstGeom>
          <a:noFill/>
          <a:ln>
            <a:noFill/>
          </a:ln>
        </p:spPr>
      </p:pic>
      <p:sp>
        <p:nvSpPr>
          <p:cNvPr id="219" name="Google Shape;219;g11809f246a9_1_16"/>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11809f246a9_1_23"/>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PCB LAYOUT</a:t>
            </a:r>
            <a:endParaRPr/>
          </a:p>
        </p:txBody>
      </p:sp>
      <p:sp>
        <p:nvSpPr>
          <p:cNvPr id="225" name="Google Shape;225;g11809f246a9_1_23"/>
          <p:cNvSpPr txBox="1"/>
          <p:nvPr>
            <p:ph idx="1" type="body"/>
          </p:nvPr>
        </p:nvSpPr>
        <p:spPr>
          <a:xfrm>
            <a:off x="457200" y="924643"/>
            <a:ext cx="8229600" cy="44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Footprints Verified</a:t>
            </a:r>
            <a:endParaRPr sz="2400"/>
          </a:p>
        </p:txBody>
      </p:sp>
      <p:pic>
        <p:nvPicPr>
          <p:cNvPr id="226" name="Google Shape;226;g11809f246a9_1_23"/>
          <p:cNvPicPr preferRelativeResize="0"/>
          <p:nvPr/>
        </p:nvPicPr>
        <p:blipFill>
          <a:blip r:embed="rId3">
            <a:alphaModFix/>
          </a:blip>
          <a:stretch>
            <a:fillRect/>
          </a:stretch>
        </p:blipFill>
        <p:spPr>
          <a:xfrm>
            <a:off x="2217140" y="1519843"/>
            <a:ext cx="4709720" cy="5185756"/>
          </a:xfrm>
          <a:prstGeom prst="rect">
            <a:avLst/>
          </a:prstGeom>
          <a:noFill/>
          <a:ln>
            <a:noFill/>
          </a:ln>
        </p:spPr>
      </p:pic>
      <p:sp>
        <p:nvSpPr>
          <p:cNvPr id="227" name="Google Shape;227;g11809f246a9_1_23"/>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1175e1c7f9d_0_22"/>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PROTOTYPING PROGRESS</a:t>
            </a:r>
            <a:endParaRPr/>
          </a:p>
        </p:txBody>
      </p:sp>
      <p:sp>
        <p:nvSpPr>
          <p:cNvPr id="233" name="Google Shape;233;g1175e1c7f9d_0_22"/>
          <p:cNvSpPr txBox="1"/>
          <p:nvPr>
            <p:ph idx="1" type="body"/>
          </p:nvPr>
        </p:nvSpPr>
        <p:spPr>
          <a:xfrm>
            <a:off x="457200" y="924643"/>
            <a:ext cx="8229600" cy="44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b="0" i="1" lang="en-US" sz="2200">
                <a:latin typeface="Arial"/>
                <a:ea typeface="Arial"/>
                <a:cs typeface="Arial"/>
                <a:sym typeface="Arial"/>
              </a:rPr>
              <a:t>VR </a:t>
            </a:r>
            <a:r>
              <a:rPr b="0" i="1" lang="en-US" sz="2200">
                <a:solidFill>
                  <a:srgbClr val="E3AE24"/>
                </a:solidFill>
                <a:latin typeface="Arial"/>
                <a:ea typeface="Arial"/>
                <a:cs typeface="Arial"/>
                <a:sym typeface="Arial"/>
              </a:rPr>
              <a:t>Simulation Controlling Robot Arm</a:t>
            </a:r>
            <a:endParaRPr sz="2400">
              <a:solidFill>
                <a:srgbClr val="E3AE24"/>
              </a:solidFill>
            </a:endParaRPr>
          </a:p>
        </p:txBody>
      </p:sp>
      <p:sp>
        <p:nvSpPr>
          <p:cNvPr id="234" name="Google Shape;234;g1175e1c7f9d_0_22"/>
          <p:cNvSpPr txBox="1"/>
          <p:nvPr/>
        </p:nvSpPr>
        <p:spPr>
          <a:xfrm>
            <a:off x="9505775" y="143125"/>
            <a:ext cx="3000000" cy="4587000"/>
          </a:xfrm>
          <a:prstGeom prst="rect">
            <a:avLst/>
          </a:prstGeom>
          <a:noFill/>
          <a:ln>
            <a:noFill/>
          </a:ln>
        </p:spPr>
        <p:txBody>
          <a:bodyPr anchorCtr="0" anchor="t" bIns="91425" lIns="91425" spcFirstLastPara="1" rIns="91425" wrap="square" tIns="91425">
            <a:spAutoFit/>
          </a:bodyPr>
          <a:lstStyle/>
          <a:p>
            <a:pPr indent="-285750" lvl="0" marL="285750" rtl="0" algn="l">
              <a:spcBef>
                <a:spcPts val="0"/>
              </a:spcBef>
              <a:spcAft>
                <a:spcPts val="0"/>
              </a:spcAft>
              <a:buClr>
                <a:srgbClr val="FF0000"/>
              </a:buClr>
              <a:buSzPts val="2200"/>
              <a:buChar char="•"/>
            </a:pPr>
            <a:r>
              <a:rPr i="1" lang="en-US" sz="2200">
                <a:solidFill>
                  <a:srgbClr val="FF0000"/>
                </a:solidFill>
              </a:rPr>
              <a:t>Describe your team’s prototyping progress here. For each of your project’s major components, what has been tested? What is known to work? What still needs to be tested, and what still needs to be proven to work?</a:t>
            </a:r>
            <a:endParaRPr i="1" sz="2200">
              <a:solidFill>
                <a:srgbClr val="FF0000"/>
              </a:solidFill>
            </a:endParaRPr>
          </a:p>
        </p:txBody>
      </p:sp>
      <p:pic>
        <p:nvPicPr>
          <p:cNvPr id="235" name="Google Shape;235;g1175e1c7f9d_0_22"/>
          <p:cNvPicPr preferRelativeResize="0"/>
          <p:nvPr/>
        </p:nvPicPr>
        <p:blipFill>
          <a:blip r:embed="rId3">
            <a:alphaModFix/>
          </a:blip>
          <a:stretch>
            <a:fillRect/>
          </a:stretch>
        </p:blipFill>
        <p:spPr>
          <a:xfrm>
            <a:off x="164325" y="1460218"/>
            <a:ext cx="4845001" cy="2842007"/>
          </a:xfrm>
          <a:prstGeom prst="rect">
            <a:avLst/>
          </a:prstGeom>
          <a:noFill/>
          <a:ln>
            <a:noFill/>
          </a:ln>
        </p:spPr>
      </p:pic>
      <p:sp>
        <p:nvSpPr>
          <p:cNvPr id="236" name="Google Shape;236;g1175e1c7f9d_0_22"/>
          <p:cNvSpPr txBox="1"/>
          <p:nvPr>
            <p:ph idx="2" type="body"/>
          </p:nvPr>
        </p:nvSpPr>
        <p:spPr>
          <a:xfrm>
            <a:off x="9225" y="4395000"/>
            <a:ext cx="5155200" cy="2250900"/>
          </a:xfrm>
          <a:prstGeom prst="rect">
            <a:avLst/>
          </a:prstGeom>
          <a:solidFill>
            <a:schemeClr val="lt1"/>
          </a:solidFill>
          <a:ln>
            <a:noFill/>
          </a:ln>
        </p:spPr>
        <p:txBody>
          <a:bodyPr anchorCtr="0" anchor="t" bIns="45700" lIns="91425" spcFirstLastPara="1" rIns="91425" wrap="square" tIns="45700">
            <a:noAutofit/>
          </a:bodyPr>
          <a:lstStyle/>
          <a:p>
            <a:pPr indent="-358775" lvl="0" marL="457200" rtl="0" algn="l">
              <a:lnSpc>
                <a:spcPct val="115000"/>
              </a:lnSpc>
              <a:spcBef>
                <a:spcPts val="0"/>
              </a:spcBef>
              <a:spcAft>
                <a:spcPts val="0"/>
              </a:spcAft>
              <a:buSzPts val="2050"/>
              <a:buChar char="●"/>
            </a:pPr>
            <a:r>
              <a:rPr lang="en-US" sz="2050">
                <a:highlight>
                  <a:schemeClr val="lt1"/>
                </a:highlight>
              </a:rPr>
              <a:t>Data is successfully transmitted between the simulation and robot arm</a:t>
            </a:r>
            <a:endParaRPr sz="2050">
              <a:highlight>
                <a:schemeClr val="lt1"/>
              </a:highlight>
            </a:endParaRPr>
          </a:p>
          <a:p>
            <a:pPr indent="-358775" lvl="0" marL="457200" rtl="0" algn="l">
              <a:lnSpc>
                <a:spcPct val="115000"/>
              </a:lnSpc>
              <a:spcBef>
                <a:spcPts val="0"/>
              </a:spcBef>
              <a:spcAft>
                <a:spcPts val="0"/>
              </a:spcAft>
              <a:buSzPts val="2050"/>
              <a:buChar char="●"/>
            </a:pPr>
            <a:r>
              <a:rPr lang="en-US" sz="2050">
                <a:highlight>
                  <a:schemeClr val="lt1"/>
                </a:highlight>
              </a:rPr>
              <a:t>Next steps: Calibrate the simulation to match the real life servo limits</a:t>
            </a:r>
            <a:endParaRPr sz="2050">
              <a:highlight>
                <a:schemeClr val="lt1"/>
              </a:highlight>
            </a:endParaRPr>
          </a:p>
        </p:txBody>
      </p:sp>
      <p:pic>
        <p:nvPicPr>
          <p:cNvPr id="237" name="Google Shape;237;g1175e1c7f9d_0_22"/>
          <p:cNvPicPr preferRelativeResize="0"/>
          <p:nvPr/>
        </p:nvPicPr>
        <p:blipFill>
          <a:blip r:embed="rId4">
            <a:alphaModFix/>
          </a:blip>
          <a:stretch>
            <a:fillRect/>
          </a:stretch>
        </p:blipFill>
        <p:spPr>
          <a:xfrm flipH="1">
            <a:off x="5149800" y="1460218"/>
            <a:ext cx="3889318" cy="5185757"/>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117ff96eee2_0_7"/>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Video of Remote Control of Arm</a:t>
            </a:r>
            <a:endParaRPr/>
          </a:p>
        </p:txBody>
      </p:sp>
      <p:sp>
        <p:nvSpPr>
          <p:cNvPr id="244" name="Google Shape;244;g117ff96eee2_0_7"/>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7 joints (servo motors) allow for a more natural feeling control of the arm.</a:t>
            </a:r>
            <a:endParaRPr/>
          </a:p>
        </p:txBody>
      </p:sp>
      <p:sp>
        <p:nvSpPr>
          <p:cNvPr id="245" name="Google Shape;245;g117ff96eee2_0_7"/>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6" name="Google Shape;246;g117ff96eee2_0_7"/>
          <p:cNvPicPr preferRelativeResize="0"/>
          <p:nvPr/>
        </p:nvPicPr>
        <p:blipFill rotWithShape="1">
          <a:blip r:embed="rId3">
            <a:alphaModFix/>
          </a:blip>
          <a:srcRect b="0" l="0" r="0" t="4870"/>
          <a:stretch/>
        </p:blipFill>
        <p:spPr>
          <a:xfrm>
            <a:off x="1846350" y="1384700"/>
            <a:ext cx="5168499" cy="49168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OUTLINE</a:t>
            </a:r>
            <a:endParaRPr/>
          </a:p>
        </p:txBody>
      </p:sp>
      <p:sp>
        <p:nvSpPr>
          <p:cNvPr id="97" name="Google Shape;97;p2"/>
          <p:cNvSpPr txBox="1"/>
          <p:nvPr>
            <p:ph idx="1" type="body"/>
          </p:nvPr>
        </p:nvSpPr>
        <p:spPr>
          <a:xfrm>
            <a:off x="457200" y="1000665"/>
            <a:ext cx="8235949" cy="4933944"/>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2200"/>
              <a:buFont typeface="Arial"/>
              <a:buChar char="•"/>
            </a:pPr>
            <a:r>
              <a:rPr lang="en-US" sz="2200">
                <a:latin typeface="Arial"/>
                <a:ea typeface="Arial"/>
                <a:cs typeface="Arial"/>
                <a:sym typeface="Arial"/>
              </a:rPr>
              <a:t>Project Overview</a:t>
            </a:r>
            <a:endParaRPr/>
          </a:p>
          <a:p>
            <a:pPr indent="-285750" lvl="0" marL="285750" rtl="0" algn="l">
              <a:spcBef>
                <a:spcPts val="440"/>
              </a:spcBef>
              <a:spcAft>
                <a:spcPts val="0"/>
              </a:spcAft>
              <a:buClr>
                <a:schemeClr val="dk1"/>
              </a:buClr>
              <a:buSzPts val="2200"/>
              <a:buFont typeface="Arial"/>
              <a:buChar char="•"/>
            </a:pPr>
            <a:r>
              <a:rPr lang="en-US" sz="2200"/>
              <a:t>Block Diagram</a:t>
            </a:r>
            <a:endParaRPr/>
          </a:p>
          <a:p>
            <a:pPr indent="-285750" lvl="0" marL="285750" rtl="0" algn="l">
              <a:spcBef>
                <a:spcPts val="440"/>
              </a:spcBef>
              <a:spcAft>
                <a:spcPts val="0"/>
              </a:spcAft>
              <a:buClr>
                <a:schemeClr val="dk1"/>
              </a:buClr>
              <a:buSzPts val="2200"/>
              <a:buFont typeface="Arial"/>
              <a:buChar char="•"/>
            </a:pPr>
            <a:r>
              <a:rPr lang="en-US" sz="2200"/>
              <a:t>Major Components</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Packaging Design</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Electrical Schematic</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PCB Layout</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Prototyping Progress</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Software Development Status</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Project Timeline</a:t>
            </a:r>
            <a:endParaRPr/>
          </a:p>
          <a:p>
            <a:pPr indent="-285750" lvl="0" marL="285750" rtl="0" algn="l">
              <a:spcBef>
                <a:spcPts val="440"/>
              </a:spcBef>
              <a:spcAft>
                <a:spcPts val="0"/>
              </a:spcAft>
              <a:buClr>
                <a:schemeClr val="dk1"/>
              </a:buClr>
              <a:buSzPts val="2200"/>
              <a:buFont typeface="Arial"/>
              <a:buChar char="•"/>
            </a:pPr>
            <a:r>
              <a:rPr lang="en-US" sz="2200">
                <a:latin typeface="Arial"/>
                <a:ea typeface="Arial"/>
                <a:cs typeface="Arial"/>
                <a:sym typeface="Arial"/>
              </a:rPr>
              <a:t>Questions</a:t>
            </a:r>
            <a:endParaRPr/>
          </a:p>
        </p:txBody>
      </p:sp>
      <p:sp>
        <p:nvSpPr>
          <p:cNvPr id="98" name="Google Shape;98;p2"/>
          <p:cNvSpPr/>
          <p:nvPr/>
        </p:nvSpPr>
        <p:spPr>
          <a:xfrm>
            <a:off x="304500" y="5838575"/>
            <a:ext cx="17832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17ff96eee2_0_15"/>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17ff96eee2_0_15"/>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Menus Within The Simulation</a:t>
            </a:r>
            <a:endParaRPr/>
          </a:p>
        </p:txBody>
      </p:sp>
      <p:sp>
        <p:nvSpPr>
          <p:cNvPr id="254" name="Google Shape;254;g117ff96eee2_0_15"/>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Menu options allow for easier control from within the simulation</a:t>
            </a:r>
            <a:endParaRPr/>
          </a:p>
        </p:txBody>
      </p:sp>
      <p:pic>
        <p:nvPicPr>
          <p:cNvPr id="255" name="Google Shape;255;g117ff96eee2_0_15"/>
          <p:cNvPicPr preferRelativeResize="0"/>
          <p:nvPr/>
        </p:nvPicPr>
        <p:blipFill>
          <a:blip r:embed="rId3">
            <a:alphaModFix/>
          </a:blip>
          <a:stretch>
            <a:fillRect/>
          </a:stretch>
        </p:blipFill>
        <p:spPr>
          <a:xfrm>
            <a:off x="1193025" y="1327350"/>
            <a:ext cx="7257250" cy="5530650"/>
          </a:xfrm>
          <a:prstGeom prst="rect">
            <a:avLst/>
          </a:prstGeom>
          <a:noFill/>
          <a:ln>
            <a:noFill/>
          </a:ln>
        </p:spPr>
      </p:pic>
      <p:sp>
        <p:nvSpPr>
          <p:cNvPr id="256" name="Google Shape;256;g117ff96eee2_0_15"/>
          <p:cNvSpPr txBox="1"/>
          <p:nvPr>
            <p:ph idx="1" type="body"/>
          </p:nvPr>
        </p:nvSpPr>
        <p:spPr>
          <a:xfrm>
            <a:off x="6129550" y="1972900"/>
            <a:ext cx="22620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0" lang="en-US"/>
              <a:t>Controllers Guide</a:t>
            </a:r>
            <a:endParaRPr b="0"/>
          </a:p>
        </p:txBody>
      </p:sp>
      <p:sp>
        <p:nvSpPr>
          <p:cNvPr id="257" name="Google Shape;257;g117ff96eee2_0_15"/>
          <p:cNvSpPr txBox="1"/>
          <p:nvPr>
            <p:ph idx="1" type="body"/>
          </p:nvPr>
        </p:nvSpPr>
        <p:spPr>
          <a:xfrm>
            <a:off x="7676900" y="3515500"/>
            <a:ext cx="22620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0" lang="en-US"/>
              <a:t>Main Controls</a:t>
            </a:r>
            <a:endParaRPr b="0"/>
          </a:p>
        </p:txBody>
      </p:sp>
      <p:sp>
        <p:nvSpPr>
          <p:cNvPr id="258" name="Google Shape;258;g117ff96eee2_0_15"/>
          <p:cNvSpPr txBox="1"/>
          <p:nvPr>
            <p:ph idx="1" type="body"/>
          </p:nvPr>
        </p:nvSpPr>
        <p:spPr>
          <a:xfrm>
            <a:off x="0" y="4615300"/>
            <a:ext cx="22620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0" lang="en-US"/>
              <a:t>Joint settings</a:t>
            </a:r>
            <a:endParaRPr b="0"/>
          </a:p>
        </p:txBody>
      </p:sp>
      <p:sp>
        <p:nvSpPr>
          <p:cNvPr id="259" name="Google Shape;259;g117ff96eee2_0_15"/>
          <p:cNvSpPr txBox="1"/>
          <p:nvPr>
            <p:ph idx="1" type="body"/>
          </p:nvPr>
        </p:nvSpPr>
        <p:spPr>
          <a:xfrm>
            <a:off x="7203525" y="5362225"/>
            <a:ext cx="22620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0" lang="en-US"/>
              <a:t>Rotational Data</a:t>
            </a:r>
            <a:endParaRPr b="0"/>
          </a:p>
          <a:p>
            <a:pPr indent="0" lvl="0" marL="0" rtl="0" algn="l">
              <a:spcBef>
                <a:spcPts val="360"/>
              </a:spcBef>
              <a:spcAft>
                <a:spcPts val="0"/>
              </a:spcAft>
              <a:buNone/>
            </a:pPr>
            <a:r>
              <a:rPr b="0" lang="en-US"/>
              <a:t>Display</a:t>
            </a:r>
            <a:endParaRPr b="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1175e1c7f9d_0_11"/>
          <p:cNvPicPr preferRelativeResize="0"/>
          <p:nvPr/>
        </p:nvPicPr>
        <p:blipFill>
          <a:blip r:embed="rId3">
            <a:alphaModFix/>
          </a:blip>
          <a:stretch>
            <a:fillRect/>
          </a:stretch>
        </p:blipFill>
        <p:spPr>
          <a:xfrm>
            <a:off x="0" y="1498000"/>
            <a:ext cx="9143999" cy="5173289"/>
          </a:xfrm>
          <a:prstGeom prst="rect">
            <a:avLst/>
          </a:prstGeom>
          <a:noFill/>
          <a:ln>
            <a:noFill/>
          </a:ln>
        </p:spPr>
      </p:pic>
      <p:sp>
        <p:nvSpPr>
          <p:cNvPr id="265" name="Google Shape;265;g1175e1c7f9d_0_11"/>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PROTOTYPING PROGRESS</a:t>
            </a:r>
            <a:endParaRPr/>
          </a:p>
        </p:txBody>
      </p:sp>
      <p:sp>
        <p:nvSpPr>
          <p:cNvPr id="266" name="Google Shape;266;g1175e1c7f9d_0_11"/>
          <p:cNvSpPr/>
          <p:nvPr/>
        </p:nvSpPr>
        <p:spPr>
          <a:xfrm>
            <a:off x="304500" y="5838575"/>
            <a:ext cx="7944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1175e1c7f9d_0_11"/>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General Overview of what is Completed</a:t>
            </a:r>
            <a:endParaRPr/>
          </a:p>
        </p:txBody>
      </p:sp>
      <p:pic>
        <p:nvPicPr>
          <p:cNvPr id="268" name="Google Shape;268;g1175e1c7f9d_0_11"/>
          <p:cNvPicPr preferRelativeResize="0"/>
          <p:nvPr/>
        </p:nvPicPr>
        <p:blipFill rotWithShape="1">
          <a:blip r:embed="rId4">
            <a:alphaModFix/>
          </a:blip>
          <a:srcRect b="32500" l="0" r="0" t="0"/>
          <a:stretch/>
        </p:blipFill>
        <p:spPr>
          <a:xfrm>
            <a:off x="6799875" y="1384700"/>
            <a:ext cx="2173375" cy="985575"/>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1809f52e96_1_14"/>
          <p:cNvSpPr txBox="1"/>
          <p:nvPr>
            <p:ph type="title"/>
          </p:nvPr>
        </p:nvSpPr>
        <p:spPr>
          <a:xfrm>
            <a:off x="457200" y="315431"/>
            <a:ext cx="8235900" cy="74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PROTOTYPING PROGRESS</a:t>
            </a:r>
            <a:endParaRPr/>
          </a:p>
        </p:txBody>
      </p:sp>
      <p:sp>
        <p:nvSpPr>
          <p:cNvPr id="274" name="Google Shape;274;g11809f52e96_1_14"/>
          <p:cNvSpPr/>
          <p:nvPr/>
        </p:nvSpPr>
        <p:spPr>
          <a:xfrm>
            <a:off x="304500" y="5838575"/>
            <a:ext cx="7944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11809f52e96_1_14"/>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VR Simulation Diagram</a:t>
            </a:r>
            <a:endParaRPr/>
          </a:p>
          <a:p>
            <a:pPr indent="0" lvl="0" marL="0" rtl="0" algn="l">
              <a:spcBef>
                <a:spcPts val="360"/>
              </a:spcBef>
              <a:spcAft>
                <a:spcPts val="0"/>
              </a:spcAft>
              <a:buNone/>
            </a:pPr>
            <a:r>
              <a:t/>
            </a:r>
            <a:endParaRPr/>
          </a:p>
        </p:txBody>
      </p:sp>
      <p:pic>
        <p:nvPicPr>
          <p:cNvPr id="276" name="Google Shape;276;g11809f52e96_1_14"/>
          <p:cNvPicPr preferRelativeResize="0"/>
          <p:nvPr/>
        </p:nvPicPr>
        <p:blipFill>
          <a:blip r:embed="rId3">
            <a:alphaModFix/>
          </a:blip>
          <a:stretch>
            <a:fillRect/>
          </a:stretch>
        </p:blipFill>
        <p:spPr>
          <a:xfrm>
            <a:off x="0" y="1337554"/>
            <a:ext cx="8170956" cy="5520450"/>
          </a:xfrm>
          <a:prstGeom prst="rect">
            <a:avLst/>
          </a:prstGeom>
          <a:noFill/>
          <a:ln>
            <a:noFill/>
          </a:ln>
        </p:spPr>
      </p:pic>
      <p:pic>
        <p:nvPicPr>
          <p:cNvPr id="277" name="Google Shape;277;g11809f52e96_1_14"/>
          <p:cNvPicPr preferRelativeResize="0"/>
          <p:nvPr/>
        </p:nvPicPr>
        <p:blipFill rotWithShape="1">
          <a:blip r:embed="rId4">
            <a:alphaModFix/>
          </a:blip>
          <a:srcRect b="32500" l="0" r="0" t="0"/>
          <a:stretch/>
        </p:blipFill>
        <p:spPr>
          <a:xfrm>
            <a:off x="6799875" y="1384700"/>
            <a:ext cx="2173375" cy="985575"/>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7ff96eee2_1_14"/>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g117ff96eee2_1_14"/>
          <p:cNvPicPr preferRelativeResize="0"/>
          <p:nvPr/>
        </p:nvPicPr>
        <p:blipFill>
          <a:blip r:embed="rId3">
            <a:alphaModFix/>
          </a:blip>
          <a:stretch>
            <a:fillRect/>
          </a:stretch>
        </p:blipFill>
        <p:spPr>
          <a:xfrm>
            <a:off x="0" y="1530100"/>
            <a:ext cx="9144003" cy="4844373"/>
          </a:xfrm>
          <a:prstGeom prst="rect">
            <a:avLst/>
          </a:prstGeom>
          <a:noFill/>
          <a:ln>
            <a:noFill/>
          </a:ln>
        </p:spPr>
      </p:pic>
      <p:sp>
        <p:nvSpPr>
          <p:cNvPr id="285" name="Google Shape;285;g117ff96eee2_1_14"/>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PROTOTYPING PROGRESS</a:t>
            </a:r>
            <a:endParaRPr/>
          </a:p>
          <a:p>
            <a:pPr indent="0" lvl="0" marL="0" rtl="0" algn="l">
              <a:spcBef>
                <a:spcPts val="0"/>
              </a:spcBef>
              <a:spcAft>
                <a:spcPts val="0"/>
              </a:spcAft>
              <a:buClr>
                <a:schemeClr val="dk1"/>
              </a:buClr>
              <a:buSzPts val="1100"/>
              <a:buFont typeface="Arial"/>
              <a:buNone/>
            </a:pPr>
            <a:r>
              <a:t/>
            </a:r>
            <a:endParaRPr/>
          </a:p>
        </p:txBody>
      </p:sp>
      <p:sp>
        <p:nvSpPr>
          <p:cNvPr id="286" name="Google Shape;286;g117ff96eee2_1_14"/>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Server Software Diagram</a:t>
            </a:r>
            <a:endParaRPr/>
          </a:p>
        </p:txBody>
      </p:sp>
      <p:pic>
        <p:nvPicPr>
          <p:cNvPr id="287" name="Google Shape;287;g117ff96eee2_1_14"/>
          <p:cNvPicPr preferRelativeResize="0"/>
          <p:nvPr/>
        </p:nvPicPr>
        <p:blipFill rotWithShape="1">
          <a:blip r:embed="rId4">
            <a:alphaModFix/>
          </a:blip>
          <a:srcRect b="32930" l="0" r="0" t="0"/>
          <a:stretch/>
        </p:blipFill>
        <p:spPr>
          <a:xfrm>
            <a:off x="6799875" y="1384700"/>
            <a:ext cx="2173375" cy="979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g117ff96eee2_1_7"/>
          <p:cNvPicPr preferRelativeResize="0"/>
          <p:nvPr/>
        </p:nvPicPr>
        <p:blipFill>
          <a:blip r:embed="rId3">
            <a:alphaModFix/>
          </a:blip>
          <a:stretch>
            <a:fillRect/>
          </a:stretch>
        </p:blipFill>
        <p:spPr>
          <a:xfrm>
            <a:off x="908100" y="1357600"/>
            <a:ext cx="7905126" cy="5500400"/>
          </a:xfrm>
          <a:prstGeom prst="rect">
            <a:avLst/>
          </a:prstGeom>
          <a:noFill/>
          <a:ln>
            <a:noFill/>
          </a:ln>
        </p:spPr>
      </p:pic>
      <p:sp>
        <p:nvSpPr>
          <p:cNvPr id="294" name="Google Shape;294;g117ff96eee2_1_7"/>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PROTOTYPING PROGRESS</a:t>
            </a:r>
            <a:endParaRPr/>
          </a:p>
          <a:p>
            <a:pPr indent="0" lvl="0" marL="0" rtl="0" algn="l">
              <a:spcBef>
                <a:spcPts val="0"/>
              </a:spcBef>
              <a:spcAft>
                <a:spcPts val="0"/>
              </a:spcAft>
              <a:buClr>
                <a:schemeClr val="dk1"/>
              </a:buClr>
              <a:buSzPts val="1100"/>
              <a:buFont typeface="Arial"/>
              <a:buNone/>
            </a:pPr>
            <a:r>
              <a:t/>
            </a:r>
            <a:endParaRPr/>
          </a:p>
        </p:txBody>
      </p:sp>
      <p:sp>
        <p:nvSpPr>
          <p:cNvPr id="295" name="Google Shape;295;g117ff96eee2_1_7"/>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Raspberry Pi Software Diagram</a:t>
            </a:r>
            <a:endParaRPr/>
          </a:p>
        </p:txBody>
      </p:sp>
      <p:sp>
        <p:nvSpPr>
          <p:cNvPr id="296" name="Google Shape;296;g117ff96eee2_1_7"/>
          <p:cNvSpPr/>
          <p:nvPr/>
        </p:nvSpPr>
        <p:spPr>
          <a:xfrm>
            <a:off x="304500" y="5838575"/>
            <a:ext cx="8412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g117ff96eee2_1_7"/>
          <p:cNvPicPr preferRelativeResize="0"/>
          <p:nvPr/>
        </p:nvPicPr>
        <p:blipFill rotWithShape="1">
          <a:blip r:embed="rId4">
            <a:alphaModFix/>
          </a:blip>
          <a:srcRect b="32930" l="0" r="0" t="0"/>
          <a:stretch/>
        </p:blipFill>
        <p:spPr>
          <a:xfrm>
            <a:off x="457200" y="1515300"/>
            <a:ext cx="1661908" cy="748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1"/>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SOFTWARE DEVELOPMENT STATUS</a:t>
            </a:r>
            <a:endParaRPr/>
          </a:p>
        </p:txBody>
      </p:sp>
      <p:sp>
        <p:nvSpPr>
          <p:cNvPr id="304" name="Google Shape;304;p11"/>
          <p:cNvSpPr txBox="1"/>
          <p:nvPr>
            <p:ph idx="1" type="body"/>
          </p:nvPr>
        </p:nvSpPr>
        <p:spPr>
          <a:xfrm>
            <a:off x="457200" y="924643"/>
            <a:ext cx="8229600" cy="4429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rPr lang="en-US" sz="2400"/>
              <a:t>What Not Started, In Progress, In Testing, and Finished</a:t>
            </a:r>
            <a:endParaRPr sz="2400"/>
          </a:p>
        </p:txBody>
      </p:sp>
      <p:sp>
        <p:nvSpPr>
          <p:cNvPr id="305" name="Google Shape;305;p11"/>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06" name="Google Shape;306;p11"/>
          <p:cNvGraphicFramePr/>
          <p:nvPr/>
        </p:nvGraphicFramePr>
        <p:xfrm>
          <a:off x="39475" y="2153735"/>
          <a:ext cx="3000000" cy="3000000"/>
        </p:xfrm>
        <a:graphic>
          <a:graphicData uri="http://schemas.openxmlformats.org/drawingml/2006/table">
            <a:tbl>
              <a:tblPr>
                <a:noFill/>
                <a:tableStyleId>{EB292CDE-8AEA-4F5C-9C2D-DDB37AB62E5D}</a:tableStyleId>
              </a:tblPr>
              <a:tblGrid>
                <a:gridCol w="2267850"/>
                <a:gridCol w="2267850"/>
                <a:gridCol w="2267850"/>
                <a:gridCol w="2267850"/>
              </a:tblGrid>
              <a:tr h="323775">
                <a:tc>
                  <a:txBody>
                    <a:bodyPr/>
                    <a:lstStyle/>
                    <a:p>
                      <a:pPr indent="0" lvl="0" marL="0" rtl="0" algn="ctr">
                        <a:spcBef>
                          <a:spcPts val="0"/>
                        </a:spcBef>
                        <a:spcAft>
                          <a:spcPts val="0"/>
                        </a:spcAft>
                        <a:buNone/>
                      </a:pPr>
                      <a:r>
                        <a:rPr lang="en-US"/>
                        <a:t>Not Yet Started</a:t>
                      </a:r>
                      <a:endParaRPr/>
                    </a:p>
                  </a:txBody>
                  <a:tcPr marT="91425" marB="91425" marR="91425" marL="91425">
                    <a:solidFill>
                      <a:srgbClr val="FCE5CD"/>
                    </a:solidFill>
                  </a:tcPr>
                </a:tc>
                <a:tc>
                  <a:txBody>
                    <a:bodyPr/>
                    <a:lstStyle/>
                    <a:p>
                      <a:pPr indent="0" lvl="0" marL="0" rtl="0" algn="ctr">
                        <a:spcBef>
                          <a:spcPts val="0"/>
                        </a:spcBef>
                        <a:spcAft>
                          <a:spcPts val="0"/>
                        </a:spcAft>
                        <a:buNone/>
                      </a:pPr>
                      <a:r>
                        <a:rPr lang="en-US"/>
                        <a:t>In Progress</a:t>
                      </a:r>
                      <a:endParaRPr/>
                    </a:p>
                  </a:txBody>
                  <a:tcPr marT="91425" marB="91425" marR="91425" marL="91425">
                    <a:solidFill>
                      <a:srgbClr val="FFF2CC"/>
                    </a:solidFill>
                  </a:tcPr>
                </a:tc>
                <a:tc>
                  <a:txBody>
                    <a:bodyPr/>
                    <a:lstStyle/>
                    <a:p>
                      <a:pPr indent="0" lvl="0" marL="0" rtl="0" algn="ctr">
                        <a:spcBef>
                          <a:spcPts val="0"/>
                        </a:spcBef>
                        <a:spcAft>
                          <a:spcPts val="0"/>
                        </a:spcAft>
                        <a:buNone/>
                      </a:pPr>
                      <a:r>
                        <a:rPr lang="en-US"/>
                        <a:t>In Testing</a:t>
                      </a:r>
                      <a:endParaRPr/>
                    </a:p>
                  </a:txBody>
                  <a:tcPr marT="91425" marB="91425" marR="91425" marL="91425">
                    <a:solidFill>
                      <a:srgbClr val="FFE599"/>
                    </a:solidFill>
                  </a:tcPr>
                </a:tc>
                <a:tc>
                  <a:txBody>
                    <a:bodyPr/>
                    <a:lstStyle/>
                    <a:p>
                      <a:pPr indent="0" lvl="0" marL="0" rtl="0" algn="ctr">
                        <a:spcBef>
                          <a:spcPts val="0"/>
                        </a:spcBef>
                        <a:spcAft>
                          <a:spcPts val="0"/>
                        </a:spcAft>
                        <a:buClr>
                          <a:schemeClr val="dk1"/>
                        </a:buClr>
                        <a:buSzPts val="1100"/>
                        <a:buFont typeface="Arial"/>
                        <a:buNone/>
                      </a:pPr>
                      <a:r>
                        <a:rPr lang="en-US">
                          <a:solidFill>
                            <a:schemeClr val="dk1"/>
                          </a:solidFill>
                        </a:rPr>
                        <a:t>Finished</a:t>
                      </a:r>
                      <a:endParaRPr/>
                    </a:p>
                  </a:txBody>
                  <a:tcPr marT="91425" marB="91425" marR="91425" marL="91425">
                    <a:solidFill>
                      <a:srgbClr val="D9EAD3"/>
                    </a:solidFill>
                  </a:tcPr>
                </a:tc>
              </a:tr>
              <a:tr h="1035925">
                <a:tc>
                  <a:txBody>
                    <a:bodyPr/>
                    <a:lstStyle/>
                    <a:p>
                      <a:pPr indent="0" lvl="0" marL="0" rtl="0" algn="l">
                        <a:spcBef>
                          <a:spcPts val="0"/>
                        </a:spcBef>
                        <a:spcAft>
                          <a:spcPts val="0"/>
                        </a:spcAft>
                        <a:buNone/>
                      </a:pPr>
                      <a:r>
                        <a:rPr lang="en-US">
                          <a:solidFill>
                            <a:schemeClr val="dk1"/>
                          </a:solidFill>
                        </a:rPr>
                        <a:t>Sending live stream via UDP</a:t>
                      </a:r>
                      <a:endParaRPr/>
                    </a:p>
                  </a:txBody>
                  <a:tcPr marT="91425" marB="91425" marR="91425" marL="91425">
                    <a:solidFill>
                      <a:srgbClr val="FCE5CD"/>
                    </a:solidFill>
                  </a:tcPr>
                </a:tc>
                <a:tc>
                  <a:txBody>
                    <a:bodyPr/>
                    <a:lstStyle/>
                    <a:p>
                      <a:pPr indent="0" lvl="0" marL="0" rtl="0" algn="l">
                        <a:spcBef>
                          <a:spcPts val="0"/>
                        </a:spcBef>
                        <a:spcAft>
                          <a:spcPts val="0"/>
                        </a:spcAft>
                        <a:buNone/>
                      </a:pPr>
                      <a:r>
                        <a:rPr lang="en-US"/>
                        <a:t>Connecting the camera to Raspberry Pi</a:t>
                      </a:r>
                      <a:endParaRPr/>
                    </a:p>
                  </a:txBody>
                  <a:tcPr marT="91425" marB="91425" marR="91425" marL="91425">
                    <a:solidFill>
                      <a:srgbClr val="FFF2CC"/>
                    </a:solidFill>
                  </a:tcPr>
                </a:tc>
                <a:tc>
                  <a:txBody>
                    <a:bodyPr/>
                    <a:lstStyle/>
                    <a:p>
                      <a:pPr indent="0" lvl="0" marL="0" rtl="0" algn="l">
                        <a:spcBef>
                          <a:spcPts val="0"/>
                        </a:spcBef>
                        <a:spcAft>
                          <a:spcPts val="0"/>
                        </a:spcAft>
                        <a:buNone/>
                      </a:pPr>
                      <a:r>
                        <a:rPr lang="en-US"/>
                        <a:t>Sending simple messages via UDP from VR, server, and Pi</a:t>
                      </a:r>
                      <a:endParaRPr/>
                    </a:p>
                  </a:txBody>
                  <a:tcPr marT="91425" marB="91425" marR="91425" marL="91425">
                    <a:solidFill>
                      <a:srgbClr val="FFE599"/>
                    </a:solidFill>
                  </a:tcPr>
                </a:tc>
                <a:tc>
                  <a:txBody>
                    <a:bodyPr/>
                    <a:lstStyle/>
                    <a:p>
                      <a:pPr indent="0" lvl="0" marL="0" rtl="0" algn="l">
                        <a:spcBef>
                          <a:spcPts val="0"/>
                        </a:spcBef>
                        <a:spcAft>
                          <a:spcPts val="0"/>
                        </a:spcAft>
                        <a:buNone/>
                      </a:pPr>
                      <a:r>
                        <a:rPr lang="en-US"/>
                        <a:t>Sending joint data from headset to server with a TCP Websocket with authentication</a:t>
                      </a:r>
                      <a:endParaRPr/>
                    </a:p>
                  </a:txBody>
                  <a:tcPr marT="91425" marB="91425" marR="91425" marL="91425">
                    <a:solidFill>
                      <a:srgbClr val="D9EAD3"/>
                    </a:solidFill>
                  </a:tcPr>
                </a:tc>
              </a:tr>
              <a:tr h="1279425">
                <a:tc>
                  <a:txBody>
                    <a:bodyPr/>
                    <a:lstStyle/>
                    <a:p>
                      <a:pPr indent="0" lvl="0" marL="0" rtl="0" algn="l">
                        <a:spcBef>
                          <a:spcPts val="0"/>
                        </a:spcBef>
                        <a:spcAft>
                          <a:spcPts val="0"/>
                        </a:spcAft>
                        <a:buNone/>
                      </a:pPr>
                      <a:r>
                        <a:rPr lang="en-US">
                          <a:solidFill>
                            <a:schemeClr val="dk1"/>
                          </a:solidFill>
                        </a:rPr>
                        <a:t>Connecting the buzzer and error handle when machine loses connection with server</a:t>
                      </a:r>
                      <a:endParaRPr/>
                    </a:p>
                  </a:txBody>
                  <a:tcPr marT="91425" marB="91425" marR="91425" marL="91425">
                    <a:solidFill>
                      <a:srgbClr val="FCE5CD"/>
                    </a:solidFill>
                  </a:tcPr>
                </a:tc>
                <a:tc>
                  <a:txBody>
                    <a:bodyPr/>
                    <a:lstStyle/>
                    <a:p>
                      <a:pPr indent="0" lvl="0" marL="0" rtl="0" algn="l">
                        <a:spcBef>
                          <a:spcPts val="0"/>
                        </a:spcBef>
                        <a:spcAft>
                          <a:spcPts val="0"/>
                        </a:spcAft>
                        <a:buNone/>
                      </a:pPr>
                      <a:r>
                        <a:t/>
                      </a:r>
                      <a:endParaRPr/>
                    </a:p>
                  </a:txBody>
                  <a:tcPr marT="91425" marB="91425" marR="91425" marL="91425">
                    <a:solidFill>
                      <a:srgbClr val="FFF2CC"/>
                    </a:solidFill>
                  </a:tcPr>
                </a:tc>
                <a:tc>
                  <a:txBody>
                    <a:bodyPr/>
                    <a:lstStyle/>
                    <a:p>
                      <a:pPr indent="0" lvl="0" marL="0" rtl="0" algn="l">
                        <a:spcBef>
                          <a:spcPts val="0"/>
                        </a:spcBef>
                        <a:spcAft>
                          <a:spcPts val="0"/>
                        </a:spcAft>
                        <a:buNone/>
                      </a:pPr>
                      <a:r>
                        <a:rPr lang="en-US">
                          <a:solidFill>
                            <a:schemeClr val="dk1"/>
                          </a:solidFill>
                        </a:rPr>
                        <a:t>Connecting incoming joint data to the robotic arm</a:t>
                      </a:r>
                      <a:endParaRPr/>
                    </a:p>
                  </a:txBody>
                  <a:tcPr marT="91425" marB="91425" marR="91425" marL="91425">
                    <a:solidFill>
                      <a:srgbClr val="FFE599"/>
                    </a:solidFill>
                  </a:tcPr>
                </a:tc>
                <a:tc>
                  <a:txBody>
                    <a:bodyPr/>
                    <a:lstStyle/>
                    <a:p>
                      <a:pPr indent="0" lvl="0" marL="0" rtl="0" algn="l">
                        <a:spcBef>
                          <a:spcPts val="0"/>
                        </a:spcBef>
                        <a:spcAft>
                          <a:spcPts val="0"/>
                        </a:spcAft>
                        <a:buNone/>
                      </a:pPr>
                      <a:r>
                        <a:rPr lang="en-US"/>
                        <a:t>Pub/Sub via ZeroMq joint data from server to Raspberry Pi.</a:t>
                      </a:r>
                      <a:endParaRPr/>
                    </a:p>
                  </a:txBody>
                  <a:tcPr marT="91425" marB="91425" marR="91425" marL="91425">
                    <a:solidFill>
                      <a:srgbClr val="D9EAD3"/>
                    </a:solidFill>
                  </a:tcPr>
                </a:tc>
              </a:tr>
              <a:tr h="498125">
                <a:tc>
                  <a:txBody>
                    <a:bodyPr/>
                    <a:lstStyle/>
                    <a:p>
                      <a:pPr indent="0" lvl="0" marL="0" rtl="0" algn="l">
                        <a:spcBef>
                          <a:spcPts val="0"/>
                        </a:spcBef>
                        <a:spcAft>
                          <a:spcPts val="0"/>
                        </a:spcAft>
                        <a:buNone/>
                      </a:pPr>
                      <a:r>
                        <a:rPr lang="en-US"/>
                        <a:t>Error Handling on the Pi.</a:t>
                      </a:r>
                      <a:endParaRPr/>
                    </a:p>
                  </a:txBody>
                  <a:tcPr marT="91425" marB="91425" marR="91425" marL="91425">
                    <a:solidFill>
                      <a:srgbClr val="FCE5CD"/>
                    </a:solidFill>
                  </a:tcPr>
                </a:tc>
                <a:tc>
                  <a:txBody>
                    <a:bodyPr/>
                    <a:lstStyle/>
                    <a:p>
                      <a:pPr indent="0" lvl="0" marL="0" rtl="0" algn="l">
                        <a:spcBef>
                          <a:spcPts val="0"/>
                        </a:spcBef>
                        <a:spcAft>
                          <a:spcPts val="0"/>
                        </a:spcAft>
                        <a:buNone/>
                      </a:pPr>
                      <a:r>
                        <a:t/>
                      </a:r>
                      <a:endParaRPr/>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Modifications of simulation to better match the real-life arm</a:t>
                      </a:r>
                      <a:endParaRPr/>
                    </a:p>
                  </a:txBody>
                  <a:tcPr marT="91425" marB="91425" marR="91425" marL="91425">
                    <a:solidFill>
                      <a:srgbClr val="FFE599"/>
                    </a:solidFill>
                  </a:tcPr>
                </a:tc>
                <a:tc>
                  <a:txBody>
                    <a:bodyPr/>
                    <a:lstStyle/>
                    <a:p>
                      <a:pPr indent="0" lvl="0" marL="0" rtl="0" algn="l">
                        <a:spcBef>
                          <a:spcPts val="0"/>
                        </a:spcBef>
                        <a:spcAft>
                          <a:spcPts val="0"/>
                        </a:spcAft>
                        <a:buNone/>
                      </a:pPr>
                      <a:r>
                        <a:t/>
                      </a:r>
                      <a:endParaRPr/>
                    </a:p>
                  </a:txBody>
                  <a:tcPr marT="91425" marB="91425" marR="91425" marL="91425">
                    <a:solidFill>
                      <a:srgbClr val="D9EAD3"/>
                    </a:solidFill>
                  </a:tcPr>
                </a:tc>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2"/>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PROJECT TIMELINE</a:t>
            </a:r>
            <a:endParaRPr/>
          </a:p>
        </p:txBody>
      </p:sp>
      <p:sp>
        <p:nvSpPr>
          <p:cNvPr id="312" name="Google Shape;312;p12"/>
          <p:cNvSpPr txBox="1"/>
          <p:nvPr>
            <p:ph idx="2" type="body"/>
          </p:nvPr>
        </p:nvSpPr>
        <p:spPr>
          <a:xfrm>
            <a:off x="9817450" y="575000"/>
            <a:ext cx="2812800" cy="144360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rgbClr val="FF0000"/>
              </a:buClr>
              <a:buSzPts val="2400"/>
              <a:buFont typeface="Arial"/>
              <a:buChar char="•"/>
            </a:pPr>
            <a:r>
              <a:rPr i="1" lang="en-US" sz="2400">
                <a:solidFill>
                  <a:srgbClr val="FF0000"/>
                </a:solidFill>
                <a:latin typeface="Arial"/>
                <a:ea typeface="Arial"/>
                <a:cs typeface="Arial"/>
                <a:sym typeface="Arial"/>
              </a:rPr>
              <a:t>Provide a timeline (or GANTT chart, etc.), starting from the current week until the end of the semester, detailing work to be undertaken in completing your team’s project.</a:t>
            </a:r>
            <a:endParaRPr/>
          </a:p>
        </p:txBody>
      </p:sp>
      <p:sp>
        <p:nvSpPr>
          <p:cNvPr id="313" name="Google Shape;313;p12"/>
          <p:cNvSpPr/>
          <p:nvPr/>
        </p:nvSpPr>
        <p:spPr>
          <a:xfrm>
            <a:off x="304500" y="5838575"/>
            <a:ext cx="1696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14" name="Google Shape;314;p12"/>
          <p:cNvGraphicFramePr/>
          <p:nvPr/>
        </p:nvGraphicFramePr>
        <p:xfrm>
          <a:off x="76063" y="1064225"/>
          <a:ext cx="3000000" cy="3000000"/>
        </p:xfrm>
        <a:graphic>
          <a:graphicData uri="http://schemas.openxmlformats.org/drawingml/2006/table">
            <a:tbl>
              <a:tblPr>
                <a:noFill/>
                <a:tableStyleId>{A1D42523-8974-4BEA-BBD6-420270413687}</a:tableStyleId>
              </a:tblPr>
              <a:tblGrid>
                <a:gridCol w="2137900"/>
                <a:gridCol w="668100"/>
                <a:gridCol w="774025"/>
                <a:gridCol w="774025"/>
                <a:gridCol w="774025"/>
                <a:gridCol w="774025"/>
                <a:gridCol w="774025"/>
                <a:gridCol w="774025"/>
                <a:gridCol w="774025"/>
                <a:gridCol w="774025"/>
              </a:tblGrid>
              <a:tr h="207075">
                <a:tc>
                  <a:txBody>
                    <a:bodyPr/>
                    <a:lstStyle/>
                    <a:p>
                      <a:pPr indent="0" lvl="0" marL="0" rtl="0" algn="l">
                        <a:lnSpc>
                          <a:spcPct val="115000"/>
                        </a:lnSpc>
                        <a:spcBef>
                          <a:spcPts val="0"/>
                        </a:spcBef>
                        <a:spcAft>
                          <a:spcPts val="0"/>
                        </a:spcAft>
                        <a:buNone/>
                      </a:pPr>
                      <a:r>
                        <a:rPr lang="en-US" sz="1000"/>
                        <a:t>James Donnelly + Emma Clary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0"/>
                      </a:ext>
                    </a:extLst>
                  </a:tcPr>
                </a:tc>
                <a:tc>
                  <a:txBody>
                    <a:bodyPr/>
                    <a:lstStyle/>
                    <a:p>
                      <a:pPr indent="0" lvl="0" marL="0" rtl="0" algn="ctr">
                        <a:lnSpc>
                          <a:spcPct val="115000"/>
                        </a:lnSpc>
                        <a:spcBef>
                          <a:spcPts val="0"/>
                        </a:spcBef>
                        <a:spcAft>
                          <a:spcPts val="0"/>
                        </a:spcAft>
                        <a:buNone/>
                      </a:pPr>
                      <a:r>
                        <a:rPr lang="en-US" sz="1000"/>
                        <a:t>Week 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1"/>
                      </a:ext>
                    </a:extLst>
                  </a:tcPr>
                </a:tc>
                <a:tc>
                  <a:txBody>
                    <a:bodyPr/>
                    <a:lstStyle/>
                    <a:p>
                      <a:pPr indent="0" lvl="0" marL="0" rtl="0" algn="ctr">
                        <a:lnSpc>
                          <a:spcPct val="115000"/>
                        </a:lnSpc>
                        <a:spcBef>
                          <a:spcPts val="0"/>
                        </a:spcBef>
                        <a:spcAft>
                          <a:spcPts val="0"/>
                        </a:spcAft>
                        <a:buNone/>
                      </a:pPr>
                      <a:r>
                        <a:rPr lang="en-US" sz="1000"/>
                        <a:t>Week 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2"/>
                      </a:ext>
                    </a:extLst>
                  </a:tcPr>
                </a:tc>
                <a:tc>
                  <a:txBody>
                    <a:bodyPr/>
                    <a:lstStyle/>
                    <a:p>
                      <a:pPr indent="0" lvl="0" marL="0" rtl="0" algn="ctr">
                        <a:lnSpc>
                          <a:spcPct val="115000"/>
                        </a:lnSpc>
                        <a:spcBef>
                          <a:spcPts val="0"/>
                        </a:spcBef>
                        <a:spcAft>
                          <a:spcPts val="0"/>
                        </a:spcAft>
                        <a:buNone/>
                      </a:pPr>
                      <a:r>
                        <a:rPr lang="en-US" sz="1000"/>
                        <a:t>Week 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3"/>
                      </a:ext>
                    </a:extLst>
                  </a:tcPr>
                </a:tc>
                <a:tc>
                  <a:txBody>
                    <a:bodyPr/>
                    <a:lstStyle/>
                    <a:p>
                      <a:pPr indent="0" lvl="0" marL="0" rtl="0" algn="ctr">
                        <a:lnSpc>
                          <a:spcPct val="115000"/>
                        </a:lnSpc>
                        <a:spcBef>
                          <a:spcPts val="0"/>
                        </a:spcBef>
                        <a:spcAft>
                          <a:spcPts val="0"/>
                        </a:spcAft>
                        <a:buNone/>
                      </a:pPr>
                      <a:r>
                        <a:rPr lang="en-US" sz="1000"/>
                        <a:t>Week 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4"/>
                      </a:ext>
                    </a:extLst>
                  </a:tcPr>
                </a:tc>
                <a:tc>
                  <a:txBody>
                    <a:bodyPr/>
                    <a:lstStyle/>
                    <a:p>
                      <a:pPr indent="0" lvl="0" marL="0" rtl="0" algn="ctr">
                        <a:lnSpc>
                          <a:spcPct val="115000"/>
                        </a:lnSpc>
                        <a:spcBef>
                          <a:spcPts val="0"/>
                        </a:spcBef>
                        <a:spcAft>
                          <a:spcPts val="0"/>
                        </a:spcAft>
                        <a:buNone/>
                      </a:pPr>
                      <a:r>
                        <a:rPr lang="en-US" sz="1000"/>
                        <a:t>Week 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5"/>
                      </a:ext>
                    </a:extLst>
                  </a:tcPr>
                </a:tc>
                <a:tc>
                  <a:txBody>
                    <a:bodyPr/>
                    <a:lstStyle/>
                    <a:p>
                      <a:pPr indent="0" lvl="0" marL="0" rtl="0" algn="ctr">
                        <a:lnSpc>
                          <a:spcPct val="115000"/>
                        </a:lnSpc>
                        <a:spcBef>
                          <a:spcPts val="0"/>
                        </a:spcBef>
                        <a:spcAft>
                          <a:spcPts val="0"/>
                        </a:spcAft>
                        <a:buNone/>
                      </a:pPr>
                      <a:r>
                        <a:rPr lang="en-US" sz="1000"/>
                        <a:t>Week 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6"/>
                      </a:ext>
                    </a:extLst>
                  </a:tcPr>
                </a:tc>
                <a:tc>
                  <a:txBody>
                    <a:bodyPr/>
                    <a:lstStyle/>
                    <a:p>
                      <a:pPr indent="0" lvl="0" marL="0" rtl="0" algn="ctr">
                        <a:lnSpc>
                          <a:spcPct val="115000"/>
                        </a:lnSpc>
                        <a:spcBef>
                          <a:spcPts val="0"/>
                        </a:spcBef>
                        <a:spcAft>
                          <a:spcPts val="0"/>
                        </a:spcAft>
                        <a:buNone/>
                      </a:pPr>
                      <a:r>
                        <a:rPr lang="en-US" sz="1000"/>
                        <a:t>Week 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7"/>
                      </a:ext>
                    </a:extLst>
                  </a:tcPr>
                </a:tc>
                <a:tc>
                  <a:txBody>
                    <a:bodyPr/>
                    <a:lstStyle/>
                    <a:p>
                      <a:pPr indent="0" lvl="0" marL="0" rtl="0" algn="ctr">
                        <a:lnSpc>
                          <a:spcPct val="115000"/>
                        </a:lnSpc>
                        <a:spcBef>
                          <a:spcPts val="0"/>
                        </a:spcBef>
                        <a:spcAft>
                          <a:spcPts val="0"/>
                        </a:spcAft>
                        <a:buNone/>
                      </a:pPr>
                      <a:r>
                        <a:rPr lang="en-US" sz="1000"/>
                        <a:t>Week 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8"/>
                      </a:ext>
                    </a:extLst>
                  </a:tcPr>
                </a:tc>
                <a:tc>
                  <a:txBody>
                    <a:bodyPr/>
                    <a:lstStyle/>
                    <a:p>
                      <a:pPr indent="0" lvl="0" marL="0" rtl="0" algn="ctr">
                        <a:lnSpc>
                          <a:spcPct val="115000"/>
                        </a:lnSpc>
                        <a:spcBef>
                          <a:spcPts val="0"/>
                        </a:spcBef>
                        <a:spcAft>
                          <a:spcPts val="0"/>
                        </a:spcAft>
                        <a:buNone/>
                      </a:pPr>
                      <a:r>
                        <a:rPr lang="en-US" sz="1000"/>
                        <a:t>Week 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0:9"/>
                      </a:ext>
                    </a:extLst>
                  </a:tcPr>
                </a:tc>
              </a:tr>
              <a:tr h="376500">
                <a:tc>
                  <a:txBody>
                    <a:bodyPr/>
                    <a:lstStyle/>
                    <a:p>
                      <a:pPr indent="0" lvl="0" marL="0" rtl="0" algn="r">
                        <a:lnSpc>
                          <a:spcPct val="115000"/>
                        </a:lnSpc>
                        <a:spcBef>
                          <a:spcPts val="0"/>
                        </a:spcBef>
                        <a:spcAft>
                          <a:spcPts val="0"/>
                        </a:spcAft>
                        <a:buNone/>
                      </a:pPr>
                      <a:r>
                        <a:rPr lang="en-US" sz="1000"/>
                        <a:t>Add Degree of freedom to robot arm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1:1"/>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9"/>
                      </a:ext>
                    </a:extLst>
                  </a:tcPr>
                </a:tc>
              </a:tr>
              <a:tr h="248500">
                <a:tc>
                  <a:txBody>
                    <a:bodyPr/>
                    <a:lstStyle/>
                    <a:p>
                      <a:pPr indent="0" lvl="0" marL="0" rtl="0" algn="r">
                        <a:lnSpc>
                          <a:spcPct val="115000"/>
                        </a:lnSpc>
                        <a:spcBef>
                          <a:spcPts val="0"/>
                        </a:spcBef>
                        <a:spcAft>
                          <a:spcPts val="0"/>
                        </a:spcAft>
                        <a:buNone/>
                      </a:pPr>
                      <a:r>
                        <a:rPr lang="en-US" sz="1000"/>
                        <a:t>Optimize code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2"/>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2:3"/>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2:9"/>
                      </a:ext>
                    </a:extLst>
                  </a:tcPr>
                </a:tc>
              </a:tr>
              <a:tr h="248500">
                <a:tc>
                  <a:txBody>
                    <a:bodyPr/>
                    <a:lstStyle/>
                    <a:p>
                      <a:pPr indent="0" lvl="0" marL="0" rtl="0" algn="r">
                        <a:lnSpc>
                          <a:spcPct val="115000"/>
                        </a:lnSpc>
                        <a:spcBef>
                          <a:spcPts val="0"/>
                        </a:spcBef>
                        <a:spcAft>
                          <a:spcPts val="0"/>
                        </a:spcAft>
                        <a:buNone/>
                      </a:pPr>
                      <a:r>
                        <a:rPr lang="en-US" sz="1000"/>
                        <a:t>Solder PCB</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2"/>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3:3"/>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3:9"/>
                      </a:ext>
                    </a:extLst>
                  </a:tcPr>
                </a:tc>
              </a:tr>
              <a:tr h="248500">
                <a:tc>
                  <a:txBody>
                    <a:bodyPr/>
                    <a:lstStyle/>
                    <a:p>
                      <a:pPr indent="0" lvl="0" marL="0" rtl="0" algn="r">
                        <a:lnSpc>
                          <a:spcPct val="115000"/>
                        </a:lnSpc>
                        <a:spcBef>
                          <a:spcPts val="0"/>
                        </a:spcBef>
                        <a:spcAft>
                          <a:spcPts val="0"/>
                        </a:spcAft>
                        <a:buNone/>
                      </a:pPr>
                      <a:r>
                        <a:rPr lang="en-US" sz="1000"/>
                        <a:t>Debug PCB</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4"/>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4:5"/>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4:9"/>
                      </a:ext>
                    </a:extLst>
                  </a:tcPr>
                </a:tc>
              </a:tr>
              <a:tr h="248500">
                <a:tc>
                  <a:txBody>
                    <a:bodyPr/>
                    <a:lstStyle/>
                    <a:p>
                      <a:pPr indent="0" lvl="0" marL="0" rtl="0" algn="r">
                        <a:lnSpc>
                          <a:spcPct val="115000"/>
                        </a:lnSpc>
                        <a:spcBef>
                          <a:spcPts val="0"/>
                        </a:spcBef>
                        <a:spcAft>
                          <a:spcPts val="0"/>
                        </a:spcAft>
                        <a:buNone/>
                      </a:pPr>
                      <a:r>
                        <a:rPr lang="en-US" sz="1000"/>
                        <a:t>Install power distribution system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4"/>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5:5"/>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5:9"/>
                      </a:ext>
                    </a:extLst>
                  </a:tcPr>
                </a:tc>
              </a:tr>
              <a:tr h="248500">
                <a:tc>
                  <a:txBody>
                    <a:bodyPr/>
                    <a:lstStyle/>
                    <a:p>
                      <a:pPr indent="0" lvl="0" marL="0" rtl="0" algn="r">
                        <a:lnSpc>
                          <a:spcPct val="115000"/>
                        </a:lnSpc>
                        <a:spcBef>
                          <a:spcPts val="0"/>
                        </a:spcBef>
                        <a:spcAft>
                          <a:spcPts val="0"/>
                        </a:spcAft>
                        <a:buNone/>
                      </a:pPr>
                      <a:r>
                        <a:rPr lang="en-US" sz="1000"/>
                        <a:t>Debug Entire System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6"/>
                      </a:ext>
                    </a:extLst>
                  </a:tcPr>
                </a:tc>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extLst>
                      <a:ext uri="http://customooxmlschemas.google.com/">
                        <go:slidesCustomData xmlns:go="http://customooxmlschemas.google.com/" cellId="314:6:7"/>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6:9"/>
                      </a:ext>
                    </a:extLst>
                  </a:tcPr>
                </a:tc>
              </a:tr>
              <a:tr h="207075">
                <a:tc>
                  <a:txBody>
                    <a:bodyPr/>
                    <a:lstStyle/>
                    <a:p>
                      <a:pPr indent="0" lvl="0" marL="0" rtl="0" algn="l">
                        <a:lnSpc>
                          <a:spcPct val="115000"/>
                        </a:lnSpc>
                        <a:spcBef>
                          <a:spcPts val="0"/>
                        </a:spcBef>
                        <a:spcAft>
                          <a:spcPts val="0"/>
                        </a:spcAft>
                        <a:buNone/>
                      </a:pPr>
                      <a:r>
                        <a:rPr lang="en-US" sz="1000"/>
                        <a:t>Matthew Wen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0"/>
                      </a:ext>
                    </a:extLst>
                  </a:tcPr>
                </a:tc>
                <a:tc>
                  <a:txBody>
                    <a:bodyPr/>
                    <a:lstStyle/>
                    <a:p>
                      <a:pPr indent="0" lvl="0" marL="0" rtl="0" algn="ctr">
                        <a:lnSpc>
                          <a:spcPct val="115000"/>
                        </a:lnSpc>
                        <a:spcBef>
                          <a:spcPts val="0"/>
                        </a:spcBef>
                        <a:spcAft>
                          <a:spcPts val="0"/>
                        </a:spcAft>
                        <a:buNone/>
                      </a:pPr>
                      <a:r>
                        <a:rPr lang="en-US" sz="1000"/>
                        <a:t>Week 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1"/>
                      </a:ext>
                    </a:extLst>
                  </a:tcPr>
                </a:tc>
                <a:tc>
                  <a:txBody>
                    <a:bodyPr/>
                    <a:lstStyle/>
                    <a:p>
                      <a:pPr indent="0" lvl="0" marL="0" rtl="0" algn="ctr">
                        <a:lnSpc>
                          <a:spcPct val="115000"/>
                        </a:lnSpc>
                        <a:spcBef>
                          <a:spcPts val="0"/>
                        </a:spcBef>
                        <a:spcAft>
                          <a:spcPts val="0"/>
                        </a:spcAft>
                        <a:buNone/>
                      </a:pPr>
                      <a:r>
                        <a:rPr lang="en-US" sz="1000"/>
                        <a:t>Week 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2"/>
                      </a:ext>
                    </a:extLst>
                  </a:tcPr>
                </a:tc>
                <a:tc>
                  <a:txBody>
                    <a:bodyPr/>
                    <a:lstStyle/>
                    <a:p>
                      <a:pPr indent="0" lvl="0" marL="0" rtl="0" algn="ctr">
                        <a:lnSpc>
                          <a:spcPct val="115000"/>
                        </a:lnSpc>
                        <a:spcBef>
                          <a:spcPts val="0"/>
                        </a:spcBef>
                        <a:spcAft>
                          <a:spcPts val="0"/>
                        </a:spcAft>
                        <a:buNone/>
                      </a:pPr>
                      <a:r>
                        <a:rPr lang="en-US" sz="1000"/>
                        <a:t>Week 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3"/>
                      </a:ext>
                    </a:extLst>
                  </a:tcPr>
                </a:tc>
                <a:tc>
                  <a:txBody>
                    <a:bodyPr/>
                    <a:lstStyle/>
                    <a:p>
                      <a:pPr indent="0" lvl="0" marL="0" rtl="0" algn="ctr">
                        <a:lnSpc>
                          <a:spcPct val="115000"/>
                        </a:lnSpc>
                        <a:spcBef>
                          <a:spcPts val="0"/>
                        </a:spcBef>
                        <a:spcAft>
                          <a:spcPts val="0"/>
                        </a:spcAft>
                        <a:buNone/>
                      </a:pPr>
                      <a:r>
                        <a:rPr lang="en-US" sz="1000"/>
                        <a:t>Week 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4"/>
                      </a:ext>
                    </a:extLst>
                  </a:tcPr>
                </a:tc>
                <a:tc>
                  <a:txBody>
                    <a:bodyPr/>
                    <a:lstStyle/>
                    <a:p>
                      <a:pPr indent="0" lvl="0" marL="0" rtl="0" algn="ctr">
                        <a:lnSpc>
                          <a:spcPct val="115000"/>
                        </a:lnSpc>
                        <a:spcBef>
                          <a:spcPts val="0"/>
                        </a:spcBef>
                        <a:spcAft>
                          <a:spcPts val="0"/>
                        </a:spcAft>
                        <a:buNone/>
                      </a:pPr>
                      <a:r>
                        <a:rPr lang="en-US" sz="1000"/>
                        <a:t>Week 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5"/>
                      </a:ext>
                    </a:extLst>
                  </a:tcPr>
                </a:tc>
                <a:tc>
                  <a:txBody>
                    <a:bodyPr/>
                    <a:lstStyle/>
                    <a:p>
                      <a:pPr indent="0" lvl="0" marL="0" rtl="0" algn="ctr">
                        <a:lnSpc>
                          <a:spcPct val="115000"/>
                        </a:lnSpc>
                        <a:spcBef>
                          <a:spcPts val="0"/>
                        </a:spcBef>
                        <a:spcAft>
                          <a:spcPts val="0"/>
                        </a:spcAft>
                        <a:buNone/>
                      </a:pPr>
                      <a:r>
                        <a:rPr lang="en-US" sz="1000"/>
                        <a:t>Week 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6"/>
                      </a:ext>
                    </a:extLst>
                  </a:tcPr>
                </a:tc>
                <a:tc>
                  <a:txBody>
                    <a:bodyPr/>
                    <a:lstStyle/>
                    <a:p>
                      <a:pPr indent="0" lvl="0" marL="0" rtl="0" algn="ctr">
                        <a:lnSpc>
                          <a:spcPct val="115000"/>
                        </a:lnSpc>
                        <a:spcBef>
                          <a:spcPts val="0"/>
                        </a:spcBef>
                        <a:spcAft>
                          <a:spcPts val="0"/>
                        </a:spcAft>
                        <a:buNone/>
                      </a:pPr>
                      <a:r>
                        <a:rPr lang="en-US" sz="1000"/>
                        <a:t>Week 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7"/>
                      </a:ext>
                    </a:extLst>
                  </a:tcPr>
                </a:tc>
                <a:tc>
                  <a:txBody>
                    <a:bodyPr/>
                    <a:lstStyle/>
                    <a:p>
                      <a:pPr indent="0" lvl="0" marL="0" rtl="0" algn="ctr">
                        <a:lnSpc>
                          <a:spcPct val="115000"/>
                        </a:lnSpc>
                        <a:spcBef>
                          <a:spcPts val="0"/>
                        </a:spcBef>
                        <a:spcAft>
                          <a:spcPts val="0"/>
                        </a:spcAft>
                        <a:buNone/>
                      </a:pPr>
                      <a:r>
                        <a:rPr lang="en-US" sz="1000"/>
                        <a:t>Week 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8"/>
                      </a:ext>
                    </a:extLst>
                  </a:tcPr>
                </a:tc>
                <a:tc>
                  <a:txBody>
                    <a:bodyPr/>
                    <a:lstStyle/>
                    <a:p>
                      <a:pPr indent="0" lvl="0" marL="0" rtl="0" algn="ctr">
                        <a:lnSpc>
                          <a:spcPct val="115000"/>
                        </a:lnSpc>
                        <a:spcBef>
                          <a:spcPts val="0"/>
                        </a:spcBef>
                        <a:spcAft>
                          <a:spcPts val="0"/>
                        </a:spcAft>
                        <a:buNone/>
                      </a:pPr>
                      <a:r>
                        <a:rPr lang="en-US" sz="1000"/>
                        <a:t>Week 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7:9"/>
                      </a:ext>
                    </a:extLst>
                  </a:tcPr>
                </a:tc>
              </a:tr>
              <a:tr h="376500">
                <a:tc>
                  <a:txBody>
                    <a:bodyPr/>
                    <a:lstStyle/>
                    <a:p>
                      <a:pPr indent="0" lvl="0" marL="0" rtl="0" algn="r">
                        <a:lnSpc>
                          <a:spcPct val="115000"/>
                        </a:lnSpc>
                        <a:spcBef>
                          <a:spcPts val="0"/>
                        </a:spcBef>
                        <a:spcAft>
                          <a:spcPts val="0"/>
                        </a:spcAft>
                        <a:buNone/>
                      </a:pPr>
                      <a:r>
                        <a:rPr lang="en-US" sz="1000"/>
                        <a:t>Camera live streaming from Pi to server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0"/>
                      </a:ext>
                    </a:extLst>
                  </a:tcPr>
                </a:tc>
                <a:tc gridSpan="2">
                  <a:txBody>
                    <a:bodyPr/>
                    <a:lstStyle/>
                    <a:p>
                      <a:pPr indent="0" lvl="0" marL="0" rtl="0" algn="l">
                        <a:spcBef>
                          <a:spcPts val="0"/>
                        </a:spcBef>
                        <a:spcAft>
                          <a:spcPts val="0"/>
                        </a:spcAft>
                        <a:buNone/>
                      </a:pPr>
                      <a:r>
                        <a:t/>
                      </a:r>
                      <a:endParaRPr>
                        <a:solidFill>
                          <a:srgbClr val="B6D7A8"/>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8:1"/>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8:9"/>
                      </a:ext>
                    </a:extLst>
                  </a:tcPr>
                </a:tc>
              </a:tr>
              <a:tr h="248500">
                <a:tc>
                  <a:txBody>
                    <a:bodyPr/>
                    <a:lstStyle/>
                    <a:p>
                      <a:pPr indent="0" lvl="0" marL="0" rtl="0" algn="r">
                        <a:lnSpc>
                          <a:spcPct val="115000"/>
                        </a:lnSpc>
                        <a:spcBef>
                          <a:spcPts val="0"/>
                        </a:spcBef>
                        <a:spcAft>
                          <a:spcPts val="0"/>
                        </a:spcAft>
                        <a:buNone/>
                      </a:pPr>
                      <a:r>
                        <a:rPr lang="en-US" sz="1000">
                          <a:solidFill>
                            <a:schemeClr val="dk1"/>
                          </a:solidFill>
                        </a:rPr>
                        <a:t>Error Handle Pi Disconnections to the Internet  + Activating Buzzer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2"/>
                      </a:ext>
                    </a:extLst>
                  </a:tcPr>
                </a:tc>
                <a:tc gridSpan="2">
                  <a:txBody>
                    <a:bodyPr/>
                    <a:lstStyle/>
                    <a:p>
                      <a:pPr indent="0" lvl="0" marL="0" rtl="0" algn="l">
                        <a:spcBef>
                          <a:spcPts val="0"/>
                        </a:spcBef>
                        <a:spcAft>
                          <a:spcPts val="0"/>
                        </a:spcAft>
                        <a:buNone/>
                      </a:pPr>
                      <a:r>
                        <a:t/>
                      </a:r>
                      <a:endParaRPr>
                        <a:solidFill>
                          <a:srgbClr val="B6D7A8"/>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9:3"/>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3C47D"/>
                      </a:solidFill>
                      <a:prstDash val="solid"/>
                      <a:round/>
                      <a:headEnd len="sm" w="sm" type="none"/>
                      <a:tailEnd len="sm" w="sm" type="none"/>
                    </a:lnB>
                    <a:extLst>
                      <a:ext uri="http://customooxmlschemas.google.com/">
                        <go:slidesCustomData xmlns:go="http://customooxmlschemas.google.com/" cellId="314:9: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3C47D"/>
                      </a:solidFill>
                      <a:prstDash val="solid"/>
                      <a:round/>
                      <a:headEnd len="sm" w="sm" type="none"/>
                      <a:tailEnd len="sm" w="sm" type="none"/>
                    </a:lnB>
                    <a:extLst>
                      <a:ext uri="http://customooxmlschemas.google.com/">
                        <go:slidesCustomData xmlns:go="http://customooxmlschemas.google.com/" cellId="314:9: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9:9"/>
                      </a:ext>
                    </a:extLst>
                  </a:tcPr>
                </a:tc>
              </a:tr>
              <a:tr h="248500">
                <a:tc>
                  <a:txBody>
                    <a:bodyPr/>
                    <a:lstStyle/>
                    <a:p>
                      <a:pPr indent="0" lvl="0" marL="0" rtl="0" algn="r">
                        <a:lnSpc>
                          <a:spcPct val="115000"/>
                        </a:lnSpc>
                        <a:spcBef>
                          <a:spcPts val="0"/>
                        </a:spcBef>
                        <a:spcAft>
                          <a:spcPts val="0"/>
                        </a:spcAft>
                        <a:buNone/>
                      </a:pPr>
                      <a:r>
                        <a:rPr lang="en-US" sz="1000">
                          <a:solidFill>
                            <a:schemeClr val="dk1"/>
                          </a:solidFill>
                        </a:rPr>
                        <a:t>Add Home / Default Positions for Arm</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93C47D"/>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93C47D"/>
                      </a:solidFill>
                      <a:prstDash val="solid"/>
                      <a:round/>
                      <a:headEnd len="sm" w="sm" type="none"/>
                      <a:tailEnd len="sm" w="sm" type="none"/>
                    </a:lnL>
                    <a:lnR cap="flat" cmpd="sng" w="9525">
                      <a:solidFill>
                        <a:srgbClr val="93C47D"/>
                      </a:solidFill>
                      <a:prstDash val="solid"/>
                      <a:round/>
                      <a:headEnd len="sm" w="sm" type="none"/>
                      <a:tailEnd len="sm" w="sm" type="none"/>
                    </a:lnR>
                    <a:lnT cap="flat" cmpd="sng" w="9525">
                      <a:solidFill>
                        <a:srgbClr val="93C47D"/>
                      </a:solidFill>
                      <a:prstDash val="solid"/>
                      <a:round/>
                      <a:headEnd len="sm" w="sm" type="none"/>
                      <a:tailEnd len="sm" w="sm" type="none"/>
                    </a:lnT>
                    <a:lnB cap="flat" cmpd="sng" w="9525">
                      <a:solidFill>
                        <a:srgbClr val="93C47D"/>
                      </a:solidFill>
                      <a:prstDash val="solid"/>
                      <a:round/>
                      <a:headEnd len="sm" w="sm" type="none"/>
                      <a:tailEnd len="sm" w="sm" type="none"/>
                    </a:lnB>
                    <a:solidFill>
                      <a:srgbClr val="93C47D"/>
                    </a:solidFill>
                    <a:extLst>
                      <a:ext uri="http://customooxmlschemas.google.com/">
                        <go:slidesCustomData xmlns:go="http://customooxmlschemas.google.com/" cellId="314:10: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93C47D"/>
                      </a:solidFill>
                      <a:prstDash val="solid"/>
                      <a:round/>
                      <a:headEnd len="sm" w="sm" type="none"/>
                      <a:tailEnd len="sm" w="sm" type="none"/>
                    </a:lnL>
                    <a:lnR cap="flat" cmpd="sng" w="9525">
                      <a:solidFill>
                        <a:srgbClr val="93C47D"/>
                      </a:solidFill>
                      <a:prstDash val="solid"/>
                      <a:round/>
                      <a:headEnd len="sm" w="sm" type="none"/>
                      <a:tailEnd len="sm" w="sm" type="none"/>
                    </a:lnR>
                    <a:lnT cap="flat" cmpd="sng" w="9525">
                      <a:solidFill>
                        <a:srgbClr val="93C47D"/>
                      </a:solidFill>
                      <a:prstDash val="solid"/>
                      <a:round/>
                      <a:headEnd len="sm" w="sm" type="none"/>
                      <a:tailEnd len="sm" w="sm" type="none"/>
                    </a:lnT>
                    <a:lnB cap="flat" cmpd="sng" w="9525">
                      <a:solidFill>
                        <a:srgbClr val="93C47D"/>
                      </a:solidFill>
                      <a:prstDash val="solid"/>
                      <a:round/>
                      <a:headEnd len="sm" w="sm" type="none"/>
                      <a:tailEnd len="sm" w="sm" type="none"/>
                    </a:lnB>
                    <a:solidFill>
                      <a:srgbClr val="93C47D"/>
                    </a:solidFill>
                    <a:extLst>
                      <a:ext uri="http://customooxmlschemas.google.com/">
                        <go:slidesCustomData xmlns:go="http://customooxmlschemas.google.com/" cellId="314:10: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93C47D"/>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0:9"/>
                      </a:ext>
                    </a:extLst>
                  </a:tcPr>
                </a:tc>
              </a:tr>
              <a:tr h="248500">
                <a:tc>
                  <a:txBody>
                    <a:bodyPr/>
                    <a:lstStyle/>
                    <a:p>
                      <a:pPr indent="0" lvl="0" marL="0" rtl="0" algn="r">
                        <a:lnSpc>
                          <a:spcPct val="115000"/>
                        </a:lnSpc>
                        <a:spcBef>
                          <a:spcPts val="0"/>
                        </a:spcBef>
                        <a:spcAft>
                          <a:spcPts val="0"/>
                        </a:spcAft>
                        <a:buNone/>
                      </a:pPr>
                      <a:r>
                        <a:rPr lang="en-US" sz="1000">
                          <a:solidFill>
                            <a:schemeClr val="dk1"/>
                          </a:solidFill>
                        </a:rPr>
                        <a:t>Bug Fixes</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3C47D"/>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3C47D"/>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6"/>
                      </a:ext>
                    </a:extLst>
                  </a:tcPr>
                </a:tc>
                <a:tc gridSpan="2">
                  <a:txBody>
                    <a:bodyPr/>
                    <a:lstStyle/>
                    <a:p>
                      <a:pPr indent="0" lvl="0" marL="0" rtl="0" algn="l">
                        <a:spcBef>
                          <a:spcPts val="0"/>
                        </a:spcBef>
                        <a:spcAft>
                          <a:spcPts val="0"/>
                        </a:spcAft>
                        <a:buNone/>
                      </a:pPr>
                      <a:r>
                        <a:t/>
                      </a:r>
                      <a:endParaRPr>
                        <a:solidFill>
                          <a:srgbClr val="B6D7A8"/>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extLst>
                      <a:ext uri="http://customooxmlschemas.google.com/">
                        <go:slidesCustomData xmlns:go="http://customooxmlschemas.google.com/" cellId="314:11:7"/>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1:9"/>
                      </a:ext>
                    </a:extLst>
                  </a:tcPr>
                </a:tc>
              </a:tr>
              <a:tr h="207075">
                <a:tc>
                  <a:txBody>
                    <a:bodyPr/>
                    <a:lstStyle/>
                    <a:p>
                      <a:pPr indent="0" lvl="0" marL="0" rtl="0" algn="l">
                        <a:lnSpc>
                          <a:spcPct val="115000"/>
                        </a:lnSpc>
                        <a:spcBef>
                          <a:spcPts val="0"/>
                        </a:spcBef>
                        <a:spcAft>
                          <a:spcPts val="0"/>
                        </a:spcAft>
                        <a:buNone/>
                      </a:pPr>
                      <a:r>
                        <a:rPr lang="en-US" sz="1000"/>
                        <a:t>Brian Latimer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0"/>
                      </a:ext>
                    </a:extLst>
                  </a:tcPr>
                </a:tc>
                <a:tc>
                  <a:txBody>
                    <a:bodyPr/>
                    <a:lstStyle/>
                    <a:p>
                      <a:pPr indent="0" lvl="0" marL="0" rtl="0" algn="l">
                        <a:lnSpc>
                          <a:spcPct val="115000"/>
                        </a:lnSpc>
                        <a:spcBef>
                          <a:spcPts val="0"/>
                        </a:spcBef>
                        <a:spcAft>
                          <a:spcPts val="0"/>
                        </a:spcAft>
                        <a:buNone/>
                      </a:pPr>
                      <a:r>
                        <a:rPr lang="en-US" sz="1000"/>
                        <a:t>Week 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1"/>
                      </a:ext>
                    </a:extLst>
                  </a:tcPr>
                </a:tc>
                <a:tc>
                  <a:txBody>
                    <a:bodyPr/>
                    <a:lstStyle/>
                    <a:p>
                      <a:pPr indent="0" lvl="0" marL="0" rtl="0" algn="l">
                        <a:lnSpc>
                          <a:spcPct val="115000"/>
                        </a:lnSpc>
                        <a:spcBef>
                          <a:spcPts val="0"/>
                        </a:spcBef>
                        <a:spcAft>
                          <a:spcPts val="0"/>
                        </a:spcAft>
                        <a:buNone/>
                      </a:pPr>
                      <a:r>
                        <a:rPr lang="en-US" sz="1000"/>
                        <a:t>Week 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2"/>
                      </a:ext>
                    </a:extLst>
                  </a:tcPr>
                </a:tc>
                <a:tc>
                  <a:txBody>
                    <a:bodyPr/>
                    <a:lstStyle/>
                    <a:p>
                      <a:pPr indent="0" lvl="0" marL="0" rtl="0" algn="l">
                        <a:lnSpc>
                          <a:spcPct val="115000"/>
                        </a:lnSpc>
                        <a:spcBef>
                          <a:spcPts val="0"/>
                        </a:spcBef>
                        <a:spcAft>
                          <a:spcPts val="0"/>
                        </a:spcAft>
                        <a:buNone/>
                      </a:pPr>
                      <a:r>
                        <a:rPr lang="en-US" sz="1000"/>
                        <a:t>Week 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3"/>
                      </a:ext>
                    </a:extLst>
                  </a:tcPr>
                </a:tc>
                <a:tc>
                  <a:txBody>
                    <a:bodyPr/>
                    <a:lstStyle/>
                    <a:p>
                      <a:pPr indent="0" lvl="0" marL="0" rtl="0" algn="l">
                        <a:lnSpc>
                          <a:spcPct val="115000"/>
                        </a:lnSpc>
                        <a:spcBef>
                          <a:spcPts val="0"/>
                        </a:spcBef>
                        <a:spcAft>
                          <a:spcPts val="0"/>
                        </a:spcAft>
                        <a:buNone/>
                      </a:pPr>
                      <a:r>
                        <a:rPr lang="en-US" sz="1000"/>
                        <a:t>Week 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4"/>
                      </a:ext>
                    </a:extLst>
                  </a:tcPr>
                </a:tc>
                <a:tc>
                  <a:txBody>
                    <a:bodyPr/>
                    <a:lstStyle/>
                    <a:p>
                      <a:pPr indent="0" lvl="0" marL="0" rtl="0" algn="l">
                        <a:lnSpc>
                          <a:spcPct val="115000"/>
                        </a:lnSpc>
                        <a:spcBef>
                          <a:spcPts val="0"/>
                        </a:spcBef>
                        <a:spcAft>
                          <a:spcPts val="0"/>
                        </a:spcAft>
                        <a:buNone/>
                      </a:pPr>
                      <a:r>
                        <a:rPr lang="en-US" sz="1000"/>
                        <a:t>Week 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5"/>
                      </a:ext>
                    </a:extLst>
                  </a:tcPr>
                </a:tc>
                <a:tc>
                  <a:txBody>
                    <a:bodyPr/>
                    <a:lstStyle/>
                    <a:p>
                      <a:pPr indent="0" lvl="0" marL="0" rtl="0" algn="l">
                        <a:lnSpc>
                          <a:spcPct val="115000"/>
                        </a:lnSpc>
                        <a:spcBef>
                          <a:spcPts val="0"/>
                        </a:spcBef>
                        <a:spcAft>
                          <a:spcPts val="0"/>
                        </a:spcAft>
                        <a:buNone/>
                      </a:pPr>
                      <a:r>
                        <a:rPr lang="en-US" sz="1000"/>
                        <a:t>Week 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6"/>
                      </a:ext>
                    </a:extLst>
                  </a:tcPr>
                </a:tc>
                <a:tc>
                  <a:txBody>
                    <a:bodyPr/>
                    <a:lstStyle/>
                    <a:p>
                      <a:pPr indent="0" lvl="0" marL="0" rtl="0" algn="l">
                        <a:lnSpc>
                          <a:spcPct val="115000"/>
                        </a:lnSpc>
                        <a:spcBef>
                          <a:spcPts val="0"/>
                        </a:spcBef>
                        <a:spcAft>
                          <a:spcPts val="0"/>
                        </a:spcAft>
                        <a:buNone/>
                      </a:pPr>
                      <a:r>
                        <a:rPr lang="en-US" sz="1000"/>
                        <a:t>Week 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7"/>
                      </a:ext>
                    </a:extLst>
                  </a:tcPr>
                </a:tc>
                <a:tc>
                  <a:txBody>
                    <a:bodyPr/>
                    <a:lstStyle/>
                    <a:p>
                      <a:pPr indent="0" lvl="0" marL="0" rtl="0" algn="l">
                        <a:lnSpc>
                          <a:spcPct val="115000"/>
                        </a:lnSpc>
                        <a:spcBef>
                          <a:spcPts val="0"/>
                        </a:spcBef>
                        <a:spcAft>
                          <a:spcPts val="0"/>
                        </a:spcAft>
                        <a:buNone/>
                      </a:pPr>
                      <a:r>
                        <a:rPr lang="en-US" sz="1000"/>
                        <a:t>Week 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8"/>
                      </a:ext>
                    </a:extLst>
                  </a:tcPr>
                </a:tc>
                <a:tc>
                  <a:txBody>
                    <a:bodyPr/>
                    <a:lstStyle/>
                    <a:p>
                      <a:pPr indent="0" lvl="0" marL="0" rtl="0" algn="l">
                        <a:lnSpc>
                          <a:spcPct val="115000"/>
                        </a:lnSpc>
                        <a:spcBef>
                          <a:spcPts val="0"/>
                        </a:spcBef>
                        <a:spcAft>
                          <a:spcPts val="0"/>
                        </a:spcAft>
                        <a:buNone/>
                      </a:pPr>
                      <a:r>
                        <a:rPr lang="en-US" sz="1000"/>
                        <a:t>Week 16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314:12:9"/>
                      </a:ext>
                    </a:extLst>
                  </a:tcPr>
                </a:tc>
              </a:tr>
              <a:tr h="294325">
                <a:tc>
                  <a:txBody>
                    <a:bodyPr/>
                    <a:lstStyle/>
                    <a:p>
                      <a:pPr indent="0" lvl="0" marL="0" rtl="0" algn="r">
                        <a:lnSpc>
                          <a:spcPct val="115000"/>
                        </a:lnSpc>
                        <a:spcBef>
                          <a:spcPts val="0"/>
                        </a:spcBef>
                        <a:spcAft>
                          <a:spcPts val="0"/>
                        </a:spcAft>
                        <a:buNone/>
                      </a:pPr>
                      <a:r>
                        <a:rPr lang="en-US" sz="1000"/>
                        <a:t>Tweak Simulation to match real arm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0"/>
                      </a:ext>
                    </a:extLst>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13:1"/>
                      </a:ext>
                    </a:extLst>
                  </a:tcPr>
                </a:tc>
                <a:tc hMerge="1"/>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3:9"/>
                      </a:ext>
                    </a:extLst>
                  </a:tcPr>
                </a:tc>
              </a:tr>
              <a:tr h="248500">
                <a:tc>
                  <a:txBody>
                    <a:bodyPr/>
                    <a:lstStyle/>
                    <a:p>
                      <a:pPr indent="0" lvl="0" marL="0" rtl="0" algn="r">
                        <a:lnSpc>
                          <a:spcPct val="115000"/>
                        </a:lnSpc>
                        <a:spcBef>
                          <a:spcPts val="0"/>
                        </a:spcBef>
                        <a:spcAft>
                          <a:spcPts val="0"/>
                        </a:spcAft>
                        <a:buNone/>
                      </a:pPr>
                      <a:r>
                        <a:rPr lang="en-US" sz="1000"/>
                        <a:t>Add camera live stream on Unity</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0"/>
                      </a:ext>
                    </a:extLst>
                  </a:tcPr>
                </a:tc>
                <a:tc gridSpan="5">
                  <a:txBody>
                    <a:bodyPr/>
                    <a:lstStyle/>
                    <a:p>
                      <a:pPr indent="0" lvl="0" marL="0" rtl="0" algn="l">
                        <a:spcBef>
                          <a:spcPts val="0"/>
                        </a:spcBef>
                        <a:spcAft>
                          <a:spcPts val="0"/>
                        </a:spcAft>
                        <a:buNone/>
                      </a:pPr>
                      <a:r>
                        <a:t/>
                      </a:r>
                      <a:endParaRPr>
                        <a:highlight>
                          <a:srgbClr val="93C47D"/>
                        </a:highligh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14:1"/>
                      </a:ext>
                    </a:extLst>
                  </a:tcPr>
                </a:tc>
                <a:tc hMerge="1"/>
                <a:tc hMerge="1"/>
                <a:tc hMerge="1"/>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6"/>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7"/>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8"/>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4:9"/>
                      </a:ext>
                    </a:extLst>
                  </a:tcPr>
                </a:tc>
              </a:tr>
              <a:tr h="248500">
                <a:tc>
                  <a:txBody>
                    <a:bodyPr/>
                    <a:lstStyle/>
                    <a:p>
                      <a:pPr indent="0" lvl="0" marL="0" rtl="0" algn="r">
                        <a:lnSpc>
                          <a:spcPct val="115000"/>
                        </a:lnSpc>
                        <a:spcBef>
                          <a:spcPts val="0"/>
                        </a:spcBef>
                        <a:spcAft>
                          <a:spcPts val="0"/>
                        </a:spcAft>
                        <a:buNone/>
                      </a:pPr>
                      <a:r>
                        <a:rPr lang="en-US" sz="1000"/>
                        <a:t>improve live stream functionality</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5"/>
                      </a:ext>
                    </a:extLst>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314:15:6"/>
                      </a:ext>
                    </a:extLst>
                  </a:tcPr>
                </a:tc>
                <a:tc hMerge="1"/>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5:9"/>
                      </a:ext>
                    </a:extLst>
                  </a:tcPr>
                </a:tc>
              </a:tr>
              <a:tr h="323525">
                <a:tc>
                  <a:txBody>
                    <a:bodyPr/>
                    <a:lstStyle/>
                    <a:p>
                      <a:pPr indent="0" lvl="0" marL="0" rtl="0" algn="r">
                        <a:lnSpc>
                          <a:spcPct val="115000"/>
                        </a:lnSpc>
                        <a:spcBef>
                          <a:spcPts val="0"/>
                        </a:spcBef>
                        <a:spcAft>
                          <a:spcPts val="0"/>
                        </a:spcAft>
                        <a:buNone/>
                      </a:pPr>
                      <a:r>
                        <a:rPr lang="en-US" sz="1000"/>
                        <a:t>Add/Improve features in simulation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6:0"/>
                      </a:ext>
                    </a:extLst>
                  </a:tcPr>
                </a:tc>
                <a:tc gridSpan="8">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314:16:1"/>
                      </a:ext>
                    </a:extLst>
                  </a:tcPr>
                </a:tc>
                <a:tc hMerge="1"/>
                <a:tc hMerge="1"/>
                <a:tc hMerge="1"/>
                <a:tc hMerge="1"/>
                <a:tc hMerge="1"/>
                <a:tc hMerge="1"/>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314:16:9"/>
                      </a:ext>
                    </a:extLst>
                  </a:tcPr>
                </a:tc>
              </a:tr>
            </a:tbl>
          </a:graphicData>
        </a:graphic>
      </p:graphicFrame>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3"/>
          <p:cNvSpPr txBox="1"/>
          <p:nvPr>
            <p:ph idx="4294967295" type="title"/>
          </p:nvPr>
        </p:nvSpPr>
        <p:spPr>
          <a:xfrm>
            <a:off x="908050" y="315913"/>
            <a:ext cx="8235950" cy="7477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3D PRINTING</a:t>
            </a:r>
            <a:endParaRPr/>
          </a:p>
        </p:txBody>
      </p:sp>
      <p:sp>
        <p:nvSpPr>
          <p:cNvPr id="320" name="Google Shape;320;p13"/>
          <p:cNvSpPr txBox="1"/>
          <p:nvPr>
            <p:ph idx="4294967295" type="body"/>
          </p:nvPr>
        </p:nvSpPr>
        <p:spPr>
          <a:xfrm>
            <a:off x="882650" y="2734574"/>
            <a:ext cx="7346950" cy="8733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800"/>
              <a:buFont typeface="Arial"/>
              <a:buNone/>
            </a:pPr>
            <a:r>
              <a:rPr lang="en-US" sz="4800">
                <a:latin typeface="Arial"/>
                <a:ea typeface="Arial"/>
                <a:cs typeface="Arial"/>
                <a:sym typeface="Arial"/>
              </a:rPr>
              <a:t>Questions?</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PROJECT OVERVIEW</a:t>
            </a:r>
            <a:endParaRPr/>
          </a:p>
        </p:txBody>
      </p:sp>
      <p:sp>
        <p:nvSpPr>
          <p:cNvPr id="104" name="Google Shape;104;p3"/>
          <p:cNvSpPr txBox="1"/>
          <p:nvPr>
            <p:ph idx="2" type="body"/>
          </p:nvPr>
        </p:nvSpPr>
        <p:spPr>
          <a:xfrm>
            <a:off x="457200" y="1276709"/>
            <a:ext cx="8235900" cy="4700700"/>
          </a:xfrm>
          <a:prstGeom prst="rect">
            <a:avLst/>
          </a:prstGeom>
          <a:noFill/>
          <a:ln>
            <a:noFill/>
          </a:ln>
        </p:spPr>
        <p:txBody>
          <a:bodyPr anchorCtr="0" anchor="t" bIns="45700" lIns="91425" spcFirstLastPara="1" rIns="91425" wrap="square" tIns="45700">
            <a:noAutofit/>
          </a:bodyPr>
          <a:lstStyle/>
          <a:p>
            <a:pPr indent="-349250" lvl="0" marL="457200" rtl="0" algn="l">
              <a:spcBef>
                <a:spcPts val="0"/>
              </a:spcBef>
              <a:spcAft>
                <a:spcPts val="0"/>
              </a:spcAft>
              <a:buSzPts val="1900"/>
              <a:buChar char="●"/>
            </a:pPr>
            <a:r>
              <a:rPr lang="en-US" sz="1900"/>
              <a:t>VRm is a Virtual Reality project that allows a user to control a physical robot arm via a VR simulation.</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US" sz="1900"/>
              <a:t>The the VR user will control the movement of the robot arm by manipulating a target with the controller, and the simulated arm will try to reach that targets position and rotation.</a:t>
            </a:r>
            <a:endParaRPr sz="1900"/>
          </a:p>
          <a:p>
            <a:pPr indent="-349250" lvl="1" marL="914400" rtl="0" algn="l">
              <a:spcBef>
                <a:spcPts val="0"/>
              </a:spcBef>
              <a:spcAft>
                <a:spcPts val="0"/>
              </a:spcAft>
              <a:buSzPts val="1900"/>
              <a:buChar char="○"/>
            </a:pPr>
            <a:r>
              <a:rPr lang="en-US" sz="1900"/>
              <a:t>Allows for greater control of the robot arm compared to similar projects</a:t>
            </a:r>
            <a:endParaRPr sz="1900"/>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lang="en-US" sz="1900"/>
              <a:t>VRm will allow users</a:t>
            </a:r>
            <a:r>
              <a:rPr lang="en-US" sz="1900"/>
              <a:t> to complete tasks naturally in an environment that is unsafe and unsuitable for direct human interaction.</a:t>
            </a:r>
            <a:endParaRPr sz="1900"/>
          </a:p>
          <a:p>
            <a:pPr indent="0" lvl="0" marL="0" rtl="0" algn="l">
              <a:spcBef>
                <a:spcPts val="0"/>
              </a:spcBef>
              <a:spcAft>
                <a:spcPts val="0"/>
              </a:spcAft>
              <a:buNone/>
            </a:pPr>
            <a:r>
              <a:t/>
            </a:r>
            <a:endParaRPr i="1" sz="2200">
              <a:solidFill>
                <a:srgbClr val="FF0000"/>
              </a:solidFill>
            </a:endParaRPr>
          </a:p>
        </p:txBody>
      </p:sp>
      <p:pic>
        <p:nvPicPr>
          <p:cNvPr id="105" name="Google Shape;105;p3"/>
          <p:cNvPicPr preferRelativeResize="0"/>
          <p:nvPr/>
        </p:nvPicPr>
        <p:blipFill>
          <a:blip r:embed="rId3">
            <a:alphaModFix/>
          </a:blip>
          <a:stretch>
            <a:fillRect/>
          </a:stretch>
        </p:blipFill>
        <p:spPr>
          <a:xfrm>
            <a:off x="85225" y="4826200"/>
            <a:ext cx="3462112" cy="1748400"/>
          </a:xfrm>
          <a:prstGeom prst="rect">
            <a:avLst/>
          </a:prstGeom>
          <a:noFill/>
          <a:ln>
            <a:noFill/>
          </a:ln>
        </p:spPr>
      </p:pic>
      <p:pic>
        <p:nvPicPr>
          <p:cNvPr id="106" name="Google Shape;106;p3"/>
          <p:cNvPicPr preferRelativeResize="0"/>
          <p:nvPr/>
        </p:nvPicPr>
        <p:blipFill rotWithShape="1">
          <a:blip r:embed="rId4">
            <a:alphaModFix/>
          </a:blip>
          <a:srcRect b="29855" l="5218" r="15479" t="10765"/>
          <a:stretch/>
        </p:blipFill>
        <p:spPr>
          <a:xfrm>
            <a:off x="6981074" y="4826200"/>
            <a:ext cx="1981895" cy="1748400"/>
          </a:xfrm>
          <a:prstGeom prst="rect">
            <a:avLst/>
          </a:prstGeom>
          <a:noFill/>
          <a:ln>
            <a:noFill/>
          </a:ln>
        </p:spPr>
      </p:pic>
      <p:pic>
        <p:nvPicPr>
          <p:cNvPr id="107" name="Google Shape;107;p3"/>
          <p:cNvPicPr preferRelativeResize="0"/>
          <p:nvPr/>
        </p:nvPicPr>
        <p:blipFill rotWithShape="1">
          <a:blip r:embed="rId5">
            <a:alphaModFix/>
          </a:blip>
          <a:srcRect b="0" l="0" r="11762" t="0"/>
          <a:stretch/>
        </p:blipFill>
        <p:spPr>
          <a:xfrm>
            <a:off x="3805501" y="4709775"/>
            <a:ext cx="2763850" cy="1915375"/>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PSSCS</a:t>
            </a:r>
            <a:endParaRPr/>
          </a:p>
        </p:txBody>
      </p:sp>
      <p:sp>
        <p:nvSpPr>
          <p:cNvPr id="113" name="Google Shape;113;p4"/>
          <p:cNvSpPr txBox="1"/>
          <p:nvPr>
            <p:ph idx="2" type="body"/>
          </p:nvPr>
        </p:nvSpPr>
        <p:spPr>
          <a:xfrm>
            <a:off x="457200" y="1276709"/>
            <a:ext cx="8235949" cy="4700579"/>
          </a:xfrm>
          <a:prstGeom prst="rect">
            <a:avLst/>
          </a:prstGeom>
          <a:noFill/>
          <a:ln>
            <a:noFill/>
          </a:ln>
        </p:spPr>
        <p:txBody>
          <a:bodyPr anchorCtr="0" anchor="t" bIns="45700" lIns="91425" spcFirstLastPara="1" rIns="91425" wrap="square" tIns="45700">
            <a:noAutofit/>
          </a:bodyPr>
          <a:lstStyle/>
          <a:p>
            <a:pPr indent="-130175" lvl="0" marL="0" rtl="0" algn="l">
              <a:lnSpc>
                <a:spcPct val="115000"/>
              </a:lnSpc>
              <a:spcBef>
                <a:spcPts val="0"/>
              </a:spcBef>
              <a:spcAft>
                <a:spcPts val="0"/>
              </a:spcAft>
              <a:buSzPts val="2050"/>
              <a:buChar char="•"/>
            </a:pPr>
            <a:r>
              <a:rPr lang="en-US" sz="2050">
                <a:highlight>
                  <a:srgbClr val="FFFFFF"/>
                </a:highlight>
              </a:rPr>
              <a:t>PSSC #1: An ability to transmit data between the raspberry pi and the microcontroller through a wired connection.</a:t>
            </a:r>
            <a:endParaRPr sz="2050">
              <a:highlight>
                <a:srgbClr val="FFFFFF"/>
              </a:highlight>
            </a:endParaRPr>
          </a:p>
          <a:p>
            <a:pPr indent="-130175" lvl="0" marL="0" rtl="0" algn="l">
              <a:lnSpc>
                <a:spcPct val="115000"/>
              </a:lnSpc>
              <a:spcBef>
                <a:spcPts val="0"/>
              </a:spcBef>
              <a:spcAft>
                <a:spcPts val="0"/>
              </a:spcAft>
              <a:buSzPts val="2050"/>
              <a:buChar char="•"/>
            </a:pPr>
            <a:r>
              <a:rPr lang="en-US" sz="2050">
                <a:highlight>
                  <a:srgbClr val="FFFFFF"/>
                </a:highlight>
              </a:rPr>
              <a:t>PSSC #2: An ability to control the servos to reach a position to +/- 5 degrees on the robot arm.</a:t>
            </a:r>
            <a:endParaRPr sz="2050">
              <a:highlight>
                <a:srgbClr val="FFFFFF"/>
              </a:highlight>
            </a:endParaRPr>
          </a:p>
          <a:p>
            <a:pPr indent="-130175" lvl="0" marL="0" rtl="0" algn="l">
              <a:lnSpc>
                <a:spcPct val="115000"/>
              </a:lnSpc>
              <a:spcBef>
                <a:spcPts val="0"/>
              </a:spcBef>
              <a:spcAft>
                <a:spcPts val="0"/>
              </a:spcAft>
              <a:buSzPts val="2050"/>
              <a:buChar char="•"/>
            </a:pPr>
            <a:r>
              <a:rPr lang="en-US" sz="2050">
                <a:highlight>
                  <a:srgbClr val="FFFFFF"/>
                </a:highlight>
              </a:rPr>
              <a:t>PSSC #3: An ability to indicate when the Raspberry-Pi loses connection with the server by activating a buzzer with PWM.</a:t>
            </a:r>
            <a:endParaRPr sz="2050">
              <a:highlight>
                <a:srgbClr val="FFFFFF"/>
              </a:highlight>
            </a:endParaRPr>
          </a:p>
          <a:p>
            <a:pPr indent="-130175" lvl="0" marL="0" rtl="0" algn="l">
              <a:lnSpc>
                <a:spcPct val="115000"/>
              </a:lnSpc>
              <a:spcBef>
                <a:spcPts val="0"/>
              </a:spcBef>
              <a:spcAft>
                <a:spcPts val="0"/>
              </a:spcAft>
              <a:buSzPts val="2050"/>
              <a:buChar char="•"/>
            </a:pPr>
            <a:r>
              <a:rPr lang="en-US" sz="2050">
                <a:highlight>
                  <a:srgbClr val="FFFFFF"/>
                </a:highlight>
              </a:rPr>
              <a:t>PSSC #4: An ability to transmit data from the server to a Raspberry Pi wireless with a latency of less than one second.</a:t>
            </a:r>
            <a:endParaRPr sz="2050">
              <a:highlight>
                <a:srgbClr val="FFFFFF"/>
              </a:highlight>
            </a:endParaRPr>
          </a:p>
          <a:p>
            <a:pPr indent="-130175" lvl="0" marL="0" rtl="0" algn="l">
              <a:lnSpc>
                <a:spcPct val="115000"/>
              </a:lnSpc>
              <a:spcBef>
                <a:spcPts val="0"/>
              </a:spcBef>
              <a:spcAft>
                <a:spcPts val="0"/>
              </a:spcAft>
              <a:buSzPts val="2050"/>
              <a:buChar char="•"/>
            </a:pPr>
            <a:r>
              <a:rPr lang="en-US" sz="2050">
                <a:highlight>
                  <a:srgbClr val="FFFFFF"/>
                </a:highlight>
              </a:rPr>
              <a:t>PSSC #5: An ability to compute motor angles in Unity and send that data to the server with a latency of less than a half of a second.</a:t>
            </a:r>
            <a:endParaRPr i="1" sz="3200">
              <a:solidFill>
                <a:srgbClr val="FF0000"/>
              </a:solidFill>
            </a:endParaRPr>
          </a:p>
        </p:txBody>
      </p:sp>
      <p:sp>
        <p:nvSpPr>
          <p:cNvPr id="114" name="Google Shape;114;p4"/>
          <p:cNvSpPr txBox="1"/>
          <p:nvPr>
            <p:ph idx="1" type="body"/>
          </p:nvPr>
        </p:nvSpPr>
        <p:spPr>
          <a:xfrm>
            <a:off x="457200" y="924643"/>
            <a:ext cx="8229600" cy="4429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3AE24"/>
              </a:buClr>
              <a:buSzPts val="2400"/>
              <a:buFont typeface="Impact"/>
              <a:buNone/>
            </a:pPr>
            <a:r>
              <a:t/>
            </a:r>
            <a:endParaRPr sz="2400"/>
          </a:p>
        </p:txBody>
      </p:sp>
      <p:sp>
        <p:nvSpPr>
          <p:cNvPr id="115" name="Google Shape;115;p4"/>
          <p:cNvSpPr/>
          <p:nvPr/>
        </p:nvSpPr>
        <p:spPr>
          <a:xfrm>
            <a:off x="304500" y="5838575"/>
            <a:ext cx="17832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6"/>
          <p:cNvSpPr txBox="1"/>
          <p:nvPr>
            <p:ph type="title"/>
          </p:nvPr>
        </p:nvSpPr>
        <p:spPr>
          <a:xfrm>
            <a:off x="457200" y="315431"/>
            <a:ext cx="8235950" cy="7487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Impact"/>
              <a:buNone/>
            </a:pPr>
            <a:r>
              <a:rPr lang="en-US"/>
              <a:t>BLOCK DIAGRAM</a:t>
            </a:r>
            <a:endParaRPr/>
          </a:p>
        </p:txBody>
      </p:sp>
      <p:sp>
        <p:nvSpPr>
          <p:cNvPr id="121" name="Google Shape;121;p6"/>
          <p:cNvSpPr/>
          <p:nvPr/>
        </p:nvSpPr>
        <p:spPr>
          <a:xfrm>
            <a:off x="304500" y="5838575"/>
            <a:ext cx="10515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
          <p:cNvSpPr/>
          <p:nvPr/>
        </p:nvSpPr>
        <p:spPr>
          <a:xfrm>
            <a:off x="0" y="1064225"/>
            <a:ext cx="1141800" cy="88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8164200" y="927400"/>
            <a:ext cx="979800" cy="593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6"/>
          <p:cNvPicPr preferRelativeResize="0"/>
          <p:nvPr/>
        </p:nvPicPr>
        <p:blipFill>
          <a:blip r:embed="rId3">
            <a:alphaModFix/>
          </a:blip>
          <a:stretch>
            <a:fillRect/>
          </a:stretch>
        </p:blipFill>
        <p:spPr>
          <a:xfrm>
            <a:off x="1146275" y="927401"/>
            <a:ext cx="7013444" cy="5930702"/>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1809f52e96_2_32"/>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4000"/>
              <a:t>Component Selection: Microcontroller</a:t>
            </a:r>
            <a:endParaRPr sz="4000"/>
          </a:p>
        </p:txBody>
      </p:sp>
      <p:sp>
        <p:nvSpPr>
          <p:cNvPr id="131" name="Google Shape;131;g11809f52e96_2_32"/>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2" name="Google Shape;132;g11809f52e96_2_32"/>
          <p:cNvSpPr txBox="1"/>
          <p:nvPr>
            <p:ph idx="2" type="body"/>
          </p:nvPr>
        </p:nvSpPr>
        <p:spPr>
          <a:xfrm>
            <a:off x="457200" y="1608139"/>
            <a:ext cx="8235900" cy="4326600"/>
          </a:xfrm>
          <a:prstGeom prst="rect">
            <a:avLst/>
          </a:prstGeom>
        </p:spPr>
        <p:txBody>
          <a:bodyPr anchorCtr="0" anchor="t" bIns="45700" lIns="91425" spcFirstLastPara="1" rIns="91425" wrap="square" tIns="45700">
            <a:normAutofit/>
          </a:bodyPr>
          <a:lstStyle/>
          <a:p>
            <a:pPr indent="-381000" lvl="0" marL="457200" rtl="0" algn="l">
              <a:spcBef>
                <a:spcPts val="360"/>
              </a:spcBef>
              <a:spcAft>
                <a:spcPts val="0"/>
              </a:spcAft>
              <a:buSzPts val="2400"/>
              <a:buChar char="●"/>
            </a:pPr>
            <a:r>
              <a:rPr lang="en-US" sz="2200"/>
              <a:t>Selection </a:t>
            </a:r>
            <a:r>
              <a:rPr lang="en-US" sz="2200"/>
              <a:t>Criteria</a:t>
            </a:r>
            <a:r>
              <a:rPr lang="en-US" sz="2200"/>
              <a:t>: </a:t>
            </a:r>
            <a:endParaRPr sz="2200"/>
          </a:p>
          <a:p>
            <a:pPr indent="-368300" lvl="1" marL="914400" rtl="0" algn="l">
              <a:spcBef>
                <a:spcPts val="0"/>
              </a:spcBef>
              <a:spcAft>
                <a:spcPts val="0"/>
              </a:spcAft>
              <a:buSzPts val="2200"/>
              <a:buChar char="○"/>
            </a:pPr>
            <a:r>
              <a:rPr lang="en-US" sz="2200"/>
              <a:t>Performance</a:t>
            </a:r>
            <a:endParaRPr sz="2200"/>
          </a:p>
          <a:p>
            <a:pPr indent="-368300" lvl="1" marL="914400" rtl="0" algn="l">
              <a:spcBef>
                <a:spcPts val="0"/>
              </a:spcBef>
              <a:spcAft>
                <a:spcPts val="0"/>
              </a:spcAft>
              <a:buSzPts val="2200"/>
              <a:buChar char="○"/>
            </a:pPr>
            <a:r>
              <a:rPr lang="en-US" sz="2200"/>
              <a:t>UART (2) and PWM </a:t>
            </a:r>
            <a:endParaRPr sz="2200"/>
          </a:p>
          <a:p>
            <a:pPr indent="-368300" lvl="1" marL="914400" rtl="0" algn="l">
              <a:spcBef>
                <a:spcPts val="0"/>
              </a:spcBef>
              <a:spcAft>
                <a:spcPts val="0"/>
              </a:spcAft>
              <a:buSzPts val="2200"/>
              <a:buChar char="○"/>
            </a:pPr>
            <a:r>
              <a:rPr lang="en-US" sz="2200"/>
              <a:t>Price</a:t>
            </a:r>
            <a:endParaRPr sz="2200"/>
          </a:p>
          <a:p>
            <a:pPr indent="0" lvl="0" marL="0" rtl="0" algn="l">
              <a:spcBef>
                <a:spcPts val="360"/>
              </a:spcBef>
              <a:spcAft>
                <a:spcPts val="0"/>
              </a:spcAft>
              <a:buNone/>
            </a:pPr>
            <a:r>
              <a:t/>
            </a:r>
            <a:endParaRPr sz="2200"/>
          </a:p>
          <a:p>
            <a:pPr indent="-368300" lvl="0" marL="457200" rtl="0" algn="l">
              <a:spcBef>
                <a:spcPts val="360"/>
              </a:spcBef>
              <a:spcAft>
                <a:spcPts val="0"/>
              </a:spcAft>
              <a:buSzPts val="2200"/>
              <a:buChar char="●"/>
            </a:pPr>
            <a:r>
              <a:rPr lang="en-US" sz="2200"/>
              <a:t>Considerations: </a:t>
            </a:r>
            <a:endParaRPr sz="2200"/>
          </a:p>
          <a:p>
            <a:pPr indent="-368300" lvl="1" marL="914400" rtl="0" algn="l">
              <a:spcBef>
                <a:spcPts val="0"/>
              </a:spcBef>
              <a:spcAft>
                <a:spcPts val="0"/>
              </a:spcAft>
              <a:buSzPts val="2200"/>
              <a:buChar char="○"/>
            </a:pPr>
            <a:r>
              <a:rPr lang="en-US" sz="2200"/>
              <a:t>STM32F091</a:t>
            </a:r>
            <a:endParaRPr sz="2200"/>
          </a:p>
          <a:p>
            <a:pPr indent="-368300" lvl="1" marL="914400" rtl="0" algn="l">
              <a:spcBef>
                <a:spcPts val="0"/>
              </a:spcBef>
              <a:spcAft>
                <a:spcPts val="0"/>
              </a:spcAft>
              <a:buSzPts val="2200"/>
              <a:buChar char="○"/>
            </a:pPr>
            <a:r>
              <a:rPr lang="en-US" sz="2200"/>
              <a:t>STM32F051</a:t>
            </a:r>
            <a:endParaRPr sz="2200"/>
          </a:p>
          <a:p>
            <a:pPr indent="0" lvl="0" marL="0" rtl="0" algn="l">
              <a:spcBef>
                <a:spcPts val="360"/>
              </a:spcBef>
              <a:spcAft>
                <a:spcPts val="0"/>
              </a:spcAft>
              <a:buNone/>
            </a:pPr>
            <a:r>
              <a:t/>
            </a:r>
            <a:endParaRPr sz="2200"/>
          </a:p>
          <a:p>
            <a:pPr indent="-368300" lvl="0" marL="457200" rtl="0" algn="l">
              <a:spcBef>
                <a:spcPts val="360"/>
              </a:spcBef>
              <a:spcAft>
                <a:spcPts val="0"/>
              </a:spcAft>
              <a:buSzPts val="2200"/>
              <a:buChar char="●"/>
            </a:pPr>
            <a:r>
              <a:rPr lang="en-US" sz="2200"/>
              <a:t>Final Selection</a:t>
            </a:r>
            <a:r>
              <a:rPr lang="en-US" sz="2200"/>
              <a:t>: </a:t>
            </a:r>
            <a:endParaRPr sz="2200"/>
          </a:p>
          <a:p>
            <a:pPr indent="-368300" lvl="1" marL="914400" rtl="0" algn="l">
              <a:spcBef>
                <a:spcPts val="0"/>
              </a:spcBef>
              <a:spcAft>
                <a:spcPts val="0"/>
              </a:spcAft>
              <a:buSzPts val="2200"/>
              <a:buChar char="○"/>
            </a:pPr>
            <a:r>
              <a:rPr lang="en-US" sz="2200"/>
              <a:t>STM32F091 (availability)</a:t>
            </a:r>
            <a:endParaRPr sz="2200"/>
          </a:p>
        </p:txBody>
      </p:sp>
      <p:sp>
        <p:nvSpPr>
          <p:cNvPr id="133" name="Google Shape;133;g11809f52e96_2_32"/>
          <p:cNvSpPr/>
          <p:nvPr/>
        </p:nvSpPr>
        <p:spPr>
          <a:xfrm>
            <a:off x="298325" y="5968325"/>
            <a:ext cx="1783200" cy="88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34" name="Google Shape;134;g11809f52e96_2_32"/>
          <p:cNvGraphicFramePr/>
          <p:nvPr/>
        </p:nvGraphicFramePr>
        <p:xfrm>
          <a:off x="5074175" y="1384700"/>
          <a:ext cx="3000000" cy="3000000"/>
        </p:xfrm>
        <a:graphic>
          <a:graphicData uri="http://schemas.openxmlformats.org/drawingml/2006/table">
            <a:tbl>
              <a:tblPr>
                <a:noFill/>
                <a:tableStyleId>{A1D42523-8974-4BEA-BBD6-420270413687}</a:tableStyleId>
              </a:tblPr>
              <a:tblGrid>
                <a:gridCol w="1051900"/>
                <a:gridCol w="1351825"/>
                <a:gridCol w="1417050"/>
              </a:tblGrid>
              <a:tr h="652150">
                <a:tc>
                  <a:txBody>
                    <a:bodyPr/>
                    <a:lstStyle/>
                    <a:p>
                      <a:pPr indent="0" lvl="0" marL="0" rtl="0" algn="l">
                        <a:lnSpc>
                          <a:spcPct val="115000"/>
                        </a:lnSpc>
                        <a:spcBef>
                          <a:spcPts val="1200"/>
                        </a:spcBef>
                        <a:spcAft>
                          <a:spcPts val="1200"/>
                        </a:spcAft>
                        <a:buNone/>
                      </a:pPr>
                      <a:r>
                        <a:rPr lang="en-US">
                          <a:solidFill>
                            <a:schemeClr val="dk1"/>
                          </a:solidFill>
                        </a:rPr>
                        <a:t> </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STM32F091</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STM32F051</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2150">
                <a:tc>
                  <a:txBody>
                    <a:bodyPr/>
                    <a:lstStyle/>
                    <a:p>
                      <a:pPr indent="0" lvl="0" marL="0" rtl="0" algn="l">
                        <a:lnSpc>
                          <a:spcPct val="115000"/>
                        </a:lnSpc>
                        <a:spcBef>
                          <a:spcPts val="1200"/>
                        </a:spcBef>
                        <a:spcAft>
                          <a:spcPts val="1200"/>
                        </a:spcAft>
                        <a:buNone/>
                      </a:pPr>
                      <a:r>
                        <a:rPr lang="en-US">
                          <a:solidFill>
                            <a:schemeClr val="dk1"/>
                          </a:solidFill>
                        </a:rPr>
                        <a:t>Operating Frequency</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48 MHz</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48 MHz</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9275">
                <a:tc>
                  <a:txBody>
                    <a:bodyPr/>
                    <a:lstStyle/>
                    <a:p>
                      <a:pPr indent="0" lvl="0" marL="0" rtl="0" algn="l">
                        <a:lnSpc>
                          <a:spcPct val="115000"/>
                        </a:lnSpc>
                        <a:spcBef>
                          <a:spcPts val="1200"/>
                        </a:spcBef>
                        <a:spcAft>
                          <a:spcPts val="1200"/>
                        </a:spcAft>
                        <a:buNone/>
                      </a:pPr>
                      <a:r>
                        <a:rPr lang="en-US">
                          <a:solidFill>
                            <a:schemeClr val="dk1"/>
                          </a:solidFill>
                        </a:rPr>
                        <a:t>I/O pins</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52</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39</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2150">
                <a:tc>
                  <a:txBody>
                    <a:bodyPr/>
                    <a:lstStyle/>
                    <a:p>
                      <a:pPr indent="0" lvl="0" marL="0" rtl="0" algn="l">
                        <a:lnSpc>
                          <a:spcPct val="115000"/>
                        </a:lnSpc>
                        <a:spcBef>
                          <a:spcPts val="1200"/>
                        </a:spcBef>
                        <a:spcAft>
                          <a:spcPts val="1200"/>
                        </a:spcAft>
                        <a:buNone/>
                      </a:pPr>
                      <a:r>
                        <a:rPr lang="en-US">
                          <a:solidFill>
                            <a:schemeClr val="dk1"/>
                          </a:solidFill>
                        </a:rPr>
                        <a:t>RAM</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32KB</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8KB</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2150">
                <a:tc>
                  <a:txBody>
                    <a:bodyPr/>
                    <a:lstStyle/>
                    <a:p>
                      <a:pPr indent="0" lvl="0" marL="0" rtl="0" algn="l">
                        <a:lnSpc>
                          <a:spcPct val="115000"/>
                        </a:lnSpc>
                        <a:spcBef>
                          <a:spcPts val="1200"/>
                        </a:spcBef>
                        <a:spcAft>
                          <a:spcPts val="1200"/>
                        </a:spcAft>
                        <a:buNone/>
                      </a:pPr>
                      <a:r>
                        <a:rPr lang="en-US">
                          <a:solidFill>
                            <a:schemeClr val="dk1"/>
                          </a:solidFill>
                        </a:rPr>
                        <a:t>UART module</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8</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2</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2150">
                <a:tc>
                  <a:txBody>
                    <a:bodyPr/>
                    <a:lstStyle/>
                    <a:p>
                      <a:pPr indent="0" lvl="0" marL="0" rtl="0" algn="l">
                        <a:lnSpc>
                          <a:spcPct val="115000"/>
                        </a:lnSpc>
                        <a:spcBef>
                          <a:spcPts val="1200"/>
                        </a:spcBef>
                        <a:spcAft>
                          <a:spcPts val="1200"/>
                        </a:spcAft>
                        <a:buNone/>
                      </a:pPr>
                      <a:r>
                        <a:rPr lang="en-US">
                          <a:solidFill>
                            <a:schemeClr val="dk1"/>
                          </a:solidFill>
                        </a:rPr>
                        <a:t>PWM</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6</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6</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2150">
                <a:tc>
                  <a:txBody>
                    <a:bodyPr/>
                    <a:lstStyle/>
                    <a:p>
                      <a:pPr indent="0" lvl="0" marL="0" rtl="0" algn="l">
                        <a:lnSpc>
                          <a:spcPct val="115000"/>
                        </a:lnSpc>
                        <a:spcBef>
                          <a:spcPts val="1200"/>
                        </a:spcBef>
                        <a:spcAft>
                          <a:spcPts val="1200"/>
                        </a:spcAft>
                        <a:buNone/>
                      </a:pPr>
                      <a:r>
                        <a:rPr lang="en-US">
                          <a:solidFill>
                            <a:schemeClr val="dk1"/>
                          </a:solidFill>
                        </a:rPr>
                        <a:t>Price</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$2.42/10k units</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a:solidFill>
                            <a:schemeClr val="dk1"/>
                          </a:solidFill>
                        </a:rPr>
                        <a:t>$1.33/10k units</a:t>
                      </a:r>
                      <a:endParaRPr>
                        <a:solidFill>
                          <a:schemeClr val="dk1"/>
                        </a:solidFill>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11809f52e96_2_59"/>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500"/>
              <a:t>Component Selection: Connecting to Server </a:t>
            </a:r>
            <a:endParaRPr sz="3500"/>
          </a:p>
        </p:txBody>
      </p:sp>
      <p:sp>
        <p:nvSpPr>
          <p:cNvPr id="141" name="Google Shape;141;g11809f52e96_2_59"/>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 name="Google Shape;142;g11809f52e96_2_59"/>
          <p:cNvSpPr txBox="1"/>
          <p:nvPr>
            <p:ph idx="2" type="body"/>
          </p:nvPr>
        </p:nvSpPr>
        <p:spPr>
          <a:xfrm>
            <a:off x="457200" y="1608139"/>
            <a:ext cx="8235900" cy="4326600"/>
          </a:xfrm>
          <a:prstGeom prst="rect">
            <a:avLst/>
          </a:prstGeom>
        </p:spPr>
        <p:txBody>
          <a:bodyPr anchorCtr="0" anchor="t" bIns="45700" lIns="91425" spcFirstLastPara="1" rIns="91425" wrap="square" tIns="45700">
            <a:normAutofit/>
          </a:bodyPr>
          <a:lstStyle/>
          <a:p>
            <a:pPr indent="-381000" lvl="0" marL="457200" rtl="0" algn="l">
              <a:spcBef>
                <a:spcPts val="360"/>
              </a:spcBef>
              <a:spcAft>
                <a:spcPts val="0"/>
              </a:spcAft>
              <a:buSzPts val="2400"/>
              <a:buChar char="●"/>
            </a:pPr>
            <a:r>
              <a:rPr lang="en-US" sz="2200"/>
              <a:t>Selection Criteria: </a:t>
            </a:r>
            <a:endParaRPr sz="2200"/>
          </a:p>
          <a:p>
            <a:pPr indent="-368300" lvl="1" marL="914400" rtl="0" algn="l">
              <a:spcBef>
                <a:spcPts val="0"/>
              </a:spcBef>
              <a:spcAft>
                <a:spcPts val="0"/>
              </a:spcAft>
              <a:buSzPts val="2200"/>
              <a:buChar char="○"/>
            </a:pPr>
            <a:r>
              <a:rPr lang="en-US" sz="2200"/>
              <a:t>Community Documentation</a:t>
            </a:r>
            <a:endParaRPr sz="2200"/>
          </a:p>
          <a:p>
            <a:pPr indent="-368300" lvl="1" marL="914400" rtl="0" algn="l">
              <a:spcBef>
                <a:spcPts val="0"/>
              </a:spcBef>
              <a:spcAft>
                <a:spcPts val="0"/>
              </a:spcAft>
              <a:buSzPts val="2200"/>
              <a:buChar char="○"/>
            </a:pPr>
            <a:r>
              <a:rPr lang="en-US" sz="2200"/>
              <a:t>Easy to use libraries</a:t>
            </a:r>
            <a:endParaRPr sz="2200"/>
          </a:p>
          <a:p>
            <a:pPr indent="-368300" lvl="1" marL="914400" rtl="0" algn="l">
              <a:spcBef>
                <a:spcPts val="0"/>
              </a:spcBef>
              <a:spcAft>
                <a:spcPts val="0"/>
              </a:spcAft>
              <a:buSzPts val="2200"/>
              <a:buChar char="○"/>
            </a:pPr>
            <a:r>
              <a:rPr lang="en-US" sz="2200"/>
              <a:t>Cheap</a:t>
            </a:r>
            <a:endParaRPr sz="2200"/>
          </a:p>
          <a:p>
            <a:pPr indent="0" lvl="0" marL="0" rtl="0" algn="l">
              <a:spcBef>
                <a:spcPts val="360"/>
              </a:spcBef>
              <a:spcAft>
                <a:spcPts val="0"/>
              </a:spcAft>
              <a:buNone/>
            </a:pPr>
            <a:r>
              <a:t/>
            </a:r>
            <a:endParaRPr sz="2200"/>
          </a:p>
          <a:p>
            <a:pPr indent="-368300" lvl="0" marL="457200" rtl="0" algn="l">
              <a:spcBef>
                <a:spcPts val="360"/>
              </a:spcBef>
              <a:spcAft>
                <a:spcPts val="0"/>
              </a:spcAft>
              <a:buSzPts val="2200"/>
              <a:buChar char="●"/>
            </a:pPr>
            <a:r>
              <a:rPr lang="en-US" sz="2200"/>
              <a:t>Considerations: </a:t>
            </a:r>
            <a:endParaRPr sz="2200"/>
          </a:p>
          <a:p>
            <a:pPr indent="-368300" lvl="1" marL="914400" rtl="0" algn="l">
              <a:spcBef>
                <a:spcPts val="0"/>
              </a:spcBef>
              <a:spcAft>
                <a:spcPts val="0"/>
              </a:spcAft>
              <a:buSzPts val="2200"/>
              <a:buChar char="○"/>
            </a:pPr>
            <a:r>
              <a:rPr lang="en-US" sz="2200"/>
              <a:t>Raspberry-Pi</a:t>
            </a:r>
            <a:endParaRPr sz="2200"/>
          </a:p>
          <a:p>
            <a:pPr indent="-368300" lvl="1" marL="914400" rtl="0" algn="l">
              <a:spcBef>
                <a:spcPts val="0"/>
              </a:spcBef>
              <a:spcAft>
                <a:spcPts val="0"/>
              </a:spcAft>
              <a:buSzPts val="2200"/>
              <a:buChar char="○"/>
            </a:pPr>
            <a:r>
              <a:rPr lang="en-US" sz="2200"/>
              <a:t>ESP32</a:t>
            </a:r>
            <a:endParaRPr sz="2200"/>
          </a:p>
          <a:p>
            <a:pPr indent="0" lvl="0" marL="0" rtl="0" algn="l">
              <a:spcBef>
                <a:spcPts val="360"/>
              </a:spcBef>
              <a:spcAft>
                <a:spcPts val="0"/>
              </a:spcAft>
              <a:buNone/>
            </a:pPr>
            <a:r>
              <a:t/>
            </a:r>
            <a:endParaRPr sz="2200"/>
          </a:p>
          <a:p>
            <a:pPr indent="-368300" lvl="0" marL="457200" rtl="0" algn="l">
              <a:spcBef>
                <a:spcPts val="360"/>
              </a:spcBef>
              <a:spcAft>
                <a:spcPts val="0"/>
              </a:spcAft>
              <a:buSzPts val="2200"/>
              <a:buChar char="●"/>
            </a:pPr>
            <a:r>
              <a:rPr lang="en-US" sz="2200"/>
              <a:t>Final Selection: </a:t>
            </a:r>
            <a:endParaRPr sz="2200"/>
          </a:p>
          <a:p>
            <a:pPr indent="-368300" lvl="1" marL="914400" rtl="0" algn="l">
              <a:spcBef>
                <a:spcPts val="0"/>
              </a:spcBef>
              <a:spcAft>
                <a:spcPts val="0"/>
              </a:spcAft>
              <a:buSzPts val="2200"/>
              <a:buChar char="○"/>
            </a:pPr>
            <a:r>
              <a:rPr lang="en-US" sz="2200"/>
              <a:t>Raspberry-Pi</a:t>
            </a:r>
            <a:endParaRPr/>
          </a:p>
        </p:txBody>
      </p:sp>
      <p:sp>
        <p:nvSpPr>
          <p:cNvPr id="143" name="Google Shape;143;g11809f52e96_2_59"/>
          <p:cNvSpPr/>
          <p:nvPr/>
        </p:nvSpPr>
        <p:spPr>
          <a:xfrm>
            <a:off x="298325" y="5968325"/>
            <a:ext cx="1783200" cy="88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 name="Google Shape;144;g11809f52e96_2_59"/>
          <p:cNvPicPr preferRelativeResize="0"/>
          <p:nvPr/>
        </p:nvPicPr>
        <p:blipFill>
          <a:blip r:embed="rId3">
            <a:alphaModFix/>
          </a:blip>
          <a:stretch>
            <a:fillRect/>
          </a:stretch>
        </p:blipFill>
        <p:spPr>
          <a:xfrm>
            <a:off x="3791400" y="3030163"/>
            <a:ext cx="4986425" cy="2904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11809f52e96_2_0"/>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4000"/>
              <a:t>Component Selection: Servo Driver</a:t>
            </a:r>
            <a:endParaRPr sz="4000"/>
          </a:p>
        </p:txBody>
      </p:sp>
      <p:sp>
        <p:nvSpPr>
          <p:cNvPr id="151" name="Google Shape;151;g11809f52e96_2_0"/>
          <p:cNvSpPr txBox="1"/>
          <p:nvPr>
            <p:ph idx="2" type="body"/>
          </p:nvPr>
        </p:nvSpPr>
        <p:spPr>
          <a:xfrm>
            <a:off x="457200" y="1608139"/>
            <a:ext cx="8235900" cy="4326600"/>
          </a:xfrm>
          <a:prstGeom prst="rect">
            <a:avLst/>
          </a:prstGeom>
        </p:spPr>
        <p:txBody>
          <a:bodyPr anchorCtr="0" anchor="t" bIns="45700" lIns="91425" spcFirstLastPara="1" rIns="91425" wrap="square" tIns="45700">
            <a:normAutofit/>
          </a:bodyPr>
          <a:lstStyle/>
          <a:p>
            <a:pPr indent="-381000" lvl="0" marL="457200" rtl="0" algn="l">
              <a:spcBef>
                <a:spcPts val="360"/>
              </a:spcBef>
              <a:spcAft>
                <a:spcPts val="0"/>
              </a:spcAft>
              <a:buSzPts val="2400"/>
              <a:buChar char="●"/>
            </a:pPr>
            <a:r>
              <a:rPr lang="en-US" sz="2200"/>
              <a:t>Selection Criteria: </a:t>
            </a:r>
            <a:endParaRPr sz="2200"/>
          </a:p>
          <a:p>
            <a:pPr indent="-368300" lvl="1" marL="914400" rtl="0" algn="l">
              <a:spcBef>
                <a:spcPts val="0"/>
              </a:spcBef>
              <a:spcAft>
                <a:spcPts val="0"/>
              </a:spcAft>
              <a:buSzPts val="2200"/>
              <a:buChar char="○"/>
            </a:pPr>
            <a:r>
              <a:rPr lang="en-US" sz="2200"/>
              <a:t>Control 7 servos simultaneously </a:t>
            </a:r>
            <a:endParaRPr sz="2200"/>
          </a:p>
          <a:p>
            <a:pPr indent="-368300" lvl="1" marL="914400" rtl="0" algn="l">
              <a:spcBef>
                <a:spcPts val="0"/>
              </a:spcBef>
              <a:spcAft>
                <a:spcPts val="0"/>
              </a:spcAft>
              <a:buSzPts val="2200"/>
              <a:buChar char="○"/>
            </a:pPr>
            <a:r>
              <a:rPr lang="en-US" sz="2200"/>
              <a:t>Overcurrent protection</a:t>
            </a:r>
            <a:endParaRPr sz="2200"/>
          </a:p>
          <a:p>
            <a:pPr indent="-368300" lvl="1" marL="914400" rtl="0" algn="l">
              <a:spcBef>
                <a:spcPts val="0"/>
              </a:spcBef>
              <a:spcAft>
                <a:spcPts val="0"/>
              </a:spcAft>
              <a:buSzPts val="2200"/>
              <a:buChar char="○"/>
            </a:pPr>
            <a:r>
              <a:rPr lang="en-US" sz="2200"/>
              <a:t>High Performance</a:t>
            </a:r>
            <a:endParaRPr sz="2200"/>
          </a:p>
          <a:p>
            <a:pPr indent="0" lvl="0" marL="0" rtl="0" algn="l">
              <a:spcBef>
                <a:spcPts val="360"/>
              </a:spcBef>
              <a:spcAft>
                <a:spcPts val="0"/>
              </a:spcAft>
              <a:buClr>
                <a:schemeClr val="dk1"/>
              </a:buClr>
              <a:buSzPts val="1100"/>
              <a:buFont typeface="Arial"/>
              <a:buNone/>
            </a:pPr>
            <a:r>
              <a:t/>
            </a:r>
            <a:endParaRPr sz="2200"/>
          </a:p>
          <a:p>
            <a:pPr indent="-368300" lvl="0" marL="457200" rtl="0" algn="l">
              <a:spcBef>
                <a:spcPts val="360"/>
              </a:spcBef>
              <a:spcAft>
                <a:spcPts val="0"/>
              </a:spcAft>
              <a:buSzPts val="2200"/>
              <a:buChar char="●"/>
            </a:pPr>
            <a:r>
              <a:rPr lang="en-US" sz="2200"/>
              <a:t>Considerations: </a:t>
            </a:r>
            <a:endParaRPr sz="2200"/>
          </a:p>
          <a:p>
            <a:pPr indent="-368300" lvl="1" marL="914400" rtl="0" algn="l">
              <a:spcBef>
                <a:spcPts val="0"/>
              </a:spcBef>
              <a:spcAft>
                <a:spcPts val="0"/>
              </a:spcAft>
              <a:buSzPts val="2200"/>
              <a:buChar char="○"/>
            </a:pPr>
            <a:r>
              <a:rPr lang="en-US" sz="2200"/>
              <a:t>LSC-16: 16-channel Servo Controller</a:t>
            </a:r>
            <a:endParaRPr sz="2200"/>
          </a:p>
          <a:p>
            <a:pPr indent="-368300" lvl="1" marL="914400" rtl="0" algn="l">
              <a:spcBef>
                <a:spcPts val="0"/>
              </a:spcBef>
              <a:spcAft>
                <a:spcPts val="0"/>
              </a:spcAft>
              <a:buSzPts val="2200"/>
              <a:buChar char="○"/>
            </a:pPr>
            <a:r>
              <a:rPr lang="en-US" sz="2200"/>
              <a:t>PWM each individual servo</a:t>
            </a:r>
            <a:endParaRPr sz="2200"/>
          </a:p>
          <a:p>
            <a:pPr indent="0" lvl="0" marL="0" rtl="0" algn="l">
              <a:spcBef>
                <a:spcPts val="360"/>
              </a:spcBef>
              <a:spcAft>
                <a:spcPts val="0"/>
              </a:spcAft>
              <a:buClr>
                <a:schemeClr val="dk1"/>
              </a:buClr>
              <a:buSzPts val="1100"/>
              <a:buFont typeface="Arial"/>
              <a:buNone/>
            </a:pPr>
            <a:r>
              <a:t/>
            </a:r>
            <a:endParaRPr sz="2200"/>
          </a:p>
          <a:p>
            <a:pPr indent="-368300" lvl="0" marL="457200" rtl="0" algn="l">
              <a:spcBef>
                <a:spcPts val="360"/>
              </a:spcBef>
              <a:spcAft>
                <a:spcPts val="0"/>
              </a:spcAft>
              <a:buSzPts val="2200"/>
              <a:buChar char="●"/>
            </a:pPr>
            <a:r>
              <a:rPr lang="en-US" sz="2200"/>
              <a:t>Final Selection: </a:t>
            </a:r>
            <a:endParaRPr sz="2200"/>
          </a:p>
          <a:p>
            <a:pPr indent="-368300" lvl="1" marL="914400" rtl="0" algn="l">
              <a:spcBef>
                <a:spcPts val="0"/>
              </a:spcBef>
              <a:spcAft>
                <a:spcPts val="0"/>
              </a:spcAft>
              <a:buSzPts val="2200"/>
              <a:buChar char="○"/>
            </a:pPr>
            <a:r>
              <a:rPr lang="en-US" sz="2200"/>
              <a:t>16-channel Servo Controller (ease of use)</a:t>
            </a:r>
            <a:endParaRPr/>
          </a:p>
        </p:txBody>
      </p:sp>
      <p:sp>
        <p:nvSpPr>
          <p:cNvPr id="152" name="Google Shape;152;g11809f52e96_2_0"/>
          <p:cNvSpPr/>
          <p:nvPr/>
        </p:nvSpPr>
        <p:spPr>
          <a:xfrm>
            <a:off x="298325" y="5968325"/>
            <a:ext cx="1783200" cy="88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g11809f52e96_2_0"/>
          <p:cNvPicPr preferRelativeResize="0"/>
          <p:nvPr/>
        </p:nvPicPr>
        <p:blipFill>
          <a:blip r:embed="rId3">
            <a:alphaModFix/>
          </a:blip>
          <a:stretch>
            <a:fillRect/>
          </a:stretch>
        </p:blipFill>
        <p:spPr>
          <a:xfrm>
            <a:off x="5786643" y="1384693"/>
            <a:ext cx="3249199" cy="226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1809f52e96_2_24"/>
          <p:cNvSpPr txBox="1"/>
          <p:nvPr>
            <p:ph type="title"/>
          </p:nvPr>
        </p:nvSpPr>
        <p:spPr>
          <a:xfrm>
            <a:off x="457200" y="315431"/>
            <a:ext cx="8235900" cy="748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4000"/>
              <a:t>Component Selection: Buzzer Module</a:t>
            </a:r>
            <a:endParaRPr sz="4000"/>
          </a:p>
        </p:txBody>
      </p:sp>
      <p:sp>
        <p:nvSpPr>
          <p:cNvPr id="160" name="Google Shape;160;g11809f52e96_2_24"/>
          <p:cNvSpPr txBox="1"/>
          <p:nvPr>
            <p:ph idx="1" type="body"/>
          </p:nvPr>
        </p:nvSpPr>
        <p:spPr>
          <a:xfrm>
            <a:off x="457200" y="941895"/>
            <a:ext cx="8229600" cy="442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g11809f52e96_2_24"/>
          <p:cNvSpPr txBox="1"/>
          <p:nvPr>
            <p:ph idx="2" type="body"/>
          </p:nvPr>
        </p:nvSpPr>
        <p:spPr>
          <a:xfrm>
            <a:off x="457200" y="1608139"/>
            <a:ext cx="8235900" cy="4326600"/>
          </a:xfrm>
          <a:prstGeom prst="rect">
            <a:avLst/>
          </a:prstGeom>
        </p:spPr>
        <p:txBody>
          <a:bodyPr anchorCtr="0" anchor="t" bIns="45700" lIns="91425" spcFirstLastPara="1" rIns="91425" wrap="square" tIns="45700">
            <a:normAutofit/>
          </a:bodyPr>
          <a:lstStyle/>
          <a:p>
            <a:pPr indent="-381000" lvl="0" marL="457200" rtl="0" algn="l">
              <a:spcBef>
                <a:spcPts val="360"/>
              </a:spcBef>
              <a:spcAft>
                <a:spcPts val="0"/>
              </a:spcAft>
              <a:buSzPts val="2400"/>
              <a:buChar char="●"/>
            </a:pPr>
            <a:r>
              <a:rPr lang="en-US" sz="2200"/>
              <a:t>Selection Criteria: </a:t>
            </a:r>
            <a:endParaRPr sz="2200"/>
          </a:p>
          <a:p>
            <a:pPr indent="-368300" lvl="1" marL="914400" rtl="0" algn="l">
              <a:spcBef>
                <a:spcPts val="0"/>
              </a:spcBef>
              <a:spcAft>
                <a:spcPts val="0"/>
              </a:spcAft>
              <a:buSzPts val="2200"/>
              <a:buChar char="○"/>
            </a:pPr>
            <a:r>
              <a:rPr lang="en-US" sz="2200"/>
              <a:t>Control Volume of buzzer</a:t>
            </a:r>
            <a:endParaRPr sz="2200"/>
          </a:p>
          <a:p>
            <a:pPr indent="-368300" lvl="1" marL="914400" rtl="0" algn="l">
              <a:spcBef>
                <a:spcPts val="0"/>
              </a:spcBef>
              <a:spcAft>
                <a:spcPts val="0"/>
              </a:spcAft>
              <a:buSzPts val="2200"/>
              <a:buChar char="○"/>
            </a:pPr>
            <a:r>
              <a:rPr lang="en-US" sz="2200"/>
              <a:t>Audible pitch </a:t>
            </a:r>
            <a:endParaRPr sz="2200"/>
          </a:p>
          <a:p>
            <a:pPr indent="0" lvl="0" marL="0" rtl="0" algn="l">
              <a:spcBef>
                <a:spcPts val="360"/>
              </a:spcBef>
              <a:spcAft>
                <a:spcPts val="0"/>
              </a:spcAft>
              <a:buClr>
                <a:schemeClr val="dk1"/>
              </a:buClr>
              <a:buSzPts val="1100"/>
              <a:buFont typeface="Arial"/>
              <a:buNone/>
            </a:pPr>
            <a:r>
              <a:t/>
            </a:r>
            <a:endParaRPr sz="2200"/>
          </a:p>
          <a:p>
            <a:pPr indent="-368300" lvl="0" marL="457200" rtl="0" algn="l">
              <a:spcBef>
                <a:spcPts val="360"/>
              </a:spcBef>
              <a:spcAft>
                <a:spcPts val="0"/>
              </a:spcAft>
              <a:buSzPts val="2200"/>
              <a:buChar char="●"/>
            </a:pPr>
            <a:r>
              <a:rPr lang="en-US" sz="2200"/>
              <a:t>Considerations: </a:t>
            </a:r>
            <a:endParaRPr sz="2200"/>
          </a:p>
          <a:p>
            <a:pPr indent="-368300" lvl="1" marL="914400" rtl="0" algn="l">
              <a:spcBef>
                <a:spcPts val="0"/>
              </a:spcBef>
              <a:spcAft>
                <a:spcPts val="0"/>
              </a:spcAft>
              <a:buSzPts val="2200"/>
              <a:buChar char="○"/>
            </a:pPr>
            <a:r>
              <a:rPr lang="en-US" sz="2200"/>
              <a:t>PWM passive buzzer</a:t>
            </a:r>
            <a:endParaRPr sz="2200"/>
          </a:p>
          <a:p>
            <a:pPr indent="-368300" lvl="1" marL="914400" rtl="0" algn="l">
              <a:spcBef>
                <a:spcPts val="0"/>
              </a:spcBef>
              <a:spcAft>
                <a:spcPts val="0"/>
              </a:spcAft>
              <a:buSzPts val="2200"/>
              <a:buChar char="○"/>
            </a:pPr>
            <a:r>
              <a:rPr lang="en-US" sz="2200"/>
              <a:t>Active buzzer</a:t>
            </a:r>
            <a:endParaRPr sz="2200"/>
          </a:p>
          <a:p>
            <a:pPr indent="0" lvl="0" marL="0" rtl="0" algn="l">
              <a:spcBef>
                <a:spcPts val="360"/>
              </a:spcBef>
              <a:spcAft>
                <a:spcPts val="0"/>
              </a:spcAft>
              <a:buClr>
                <a:schemeClr val="dk1"/>
              </a:buClr>
              <a:buSzPts val="1100"/>
              <a:buFont typeface="Arial"/>
              <a:buNone/>
            </a:pPr>
            <a:r>
              <a:t/>
            </a:r>
            <a:endParaRPr sz="2200"/>
          </a:p>
          <a:p>
            <a:pPr indent="-368300" lvl="0" marL="457200" rtl="0" algn="l">
              <a:spcBef>
                <a:spcPts val="360"/>
              </a:spcBef>
              <a:spcAft>
                <a:spcPts val="0"/>
              </a:spcAft>
              <a:buSzPts val="2200"/>
              <a:buChar char="●"/>
            </a:pPr>
            <a:r>
              <a:rPr lang="en-US" sz="2200"/>
              <a:t>Final Selection: </a:t>
            </a:r>
            <a:endParaRPr sz="2200"/>
          </a:p>
          <a:p>
            <a:pPr indent="-368300" lvl="1" marL="914400" rtl="0" algn="l">
              <a:spcBef>
                <a:spcPts val="0"/>
              </a:spcBef>
              <a:spcAft>
                <a:spcPts val="0"/>
              </a:spcAft>
              <a:buSzPts val="2200"/>
              <a:buChar char="○"/>
            </a:pPr>
            <a:r>
              <a:rPr lang="en-US" sz="2200"/>
              <a:t>PWM Passive Buzzer (change tone)</a:t>
            </a:r>
            <a:endParaRPr/>
          </a:p>
        </p:txBody>
      </p:sp>
      <p:sp>
        <p:nvSpPr>
          <p:cNvPr id="162" name="Google Shape;162;g11809f52e96_2_24"/>
          <p:cNvSpPr/>
          <p:nvPr/>
        </p:nvSpPr>
        <p:spPr>
          <a:xfrm>
            <a:off x="298325" y="5968325"/>
            <a:ext cx="1783200" cy="88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g11809f52e96_2_24"/>
          <p:cNvPicPr preferRelativeResize="0"/>
          <p:nvPr/>
        </p:nvPicPr>
        <p:blipFill>
          <a:blip r:embed="rId3">
            <a:alphaModFix/>
          </a:blip>
          <a:stretch>
            <a:fillRect/>
          </a:stretch>
        </p:blipFill>
        <p:spPr>
          <a:xfrm>
            <a:off x="4768000" y="1932045"/>
            <a:ext cx="4237600" cy="25390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2011-09-20T15:44:26Z</dcterms:created>
  <dc:creator>Purdue Marketing Communications</dc:creator>
</cp:coreProperties>
</file>